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Barlow" panose="00000500000000000000" pitchFamily="2" charset="0"/>
      <p:regular r:id="rId25"/>
      <p:bold r:id="rId26"/>
      <p:italic r:id="rId27"/>
      <p:boldItalic r:id="rId28"/>
    </p:embeddedFont>
    <p:embeddedFont>
      <p:font typeface="Barlow Light" panose="00000400000000000000" pitchFamily="2" charset="0"/>
      <p:regular r:id="rId29"/>
      <p:bold r:id="rId30"/>
      <p:italic r:id="rId31"/>
      <p:boldItalic r:id="rId32"/>
    </p:embeddedFont>
    <p:embeddedFont>
      <p:font typeface="Barlow Medium" panose="00000600000000000000" pitchFamily="2" charset="0"/>
      <p:regular r:id="rId33"/>
      <p:bold r:id="rId34"/>
      <p:italic r:id="rId35"/>
      <p:boldItalic r:id="rId36"/>
    </p:embeddedFont>
    <p:embeddedFont>
      <p:font typeface="Bebas Neue" panose="020B0606020202050201" pitchFamily="34" charset="0"/>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0" d="100"/>
          <a:sy n="30" d="100"/>
        </p:scale>
        <p:origin x="1063"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 </a:t>
            </a:r>
            <a:r>
              <a:rPr lang="en">
                <a:solidFill>
                  <a:schemeClr val="dk1"/>
                </a:solidFill>
                <a:latin typeface="Calibri"/>
                <a:ea typeface="Calibri"/>
                <a:cs typeface="Calibri"/>
                <a:sym typeface="Calibri"/>
              </a:rPr>
              <a:t>cover page of the Medicine River photo</a:t>
            </a:r>
            <a:endParaRPr>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 Title: Medicine River watershed and Paskapoo aquifer presentation</a:t>
            </a:r>
            <a:r>
              <a:rPr lang="en">
                <a:solidFill>
                  <a:schemeClr val="dk1"/>
                </a:solidFill>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2bdea1c64c_0_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2bdea1c64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Our discussion today wants to provide a brief overview of the Paskapoo aquifer and the Medicine River Watershed. </a:t>
            </a:r>
            <a:endParaRPr>
              <a:solidFill>
                <a:schemeClr val="dk1"/>
              </a:solidFill>
            </a:endParaRPr>
          </a:p>
          <a:p>
            <a:pPr marL="0" lvl="0" indent="0" algn="l" rtl="0">
              <a:spcBef>
                <a:spcPts val="0"/>
              </a:spcBef>
              <a:spcAft>
                <a:spcPts val="0"/>
              </a:spcAft>
              <a:buNone/>
            </a:pPr>
            <a:r>
              <a:rPr lang="en">
                <a:solidFill>
                  <a:schemeClr val="dk1"/>
                </a:solidFill>
              </a:rPr>
              <a:t>We want to highlight some things we know about these freshwater sources and the data collection desired to create a complete picture. </a:t>
            </a:r>
            <a:endParaRPr>
              <a:solidFill>
                <a:schemeClr val="dk1"/>
              </a:solidFill>
            </a:endParaRPr>
          </a:p>
          <a:p>
            <a:pPr marL="0" lvl="0" indent="0" algn="l" rtl="0">
              <a:spcBef>
                <a:spcPts val="0"/>
              </a:spcBef>
              <a:spcAft>
                <a:spcPts val="0"/>
              </a:spcAft>
              <a:buNone/>
            </a:pPr>
            <a:r>
              <a:rPr lang="en">
                <a:solidFill>
                  <a:schemeClr val="dk1"/>
                </a:solidFill>
              </a:rPr>
              <a:t>The region is in the highest drought ranking and this forces us to consider how we may need to balance uses to match drought cycles.</a:t>
            </a:r>
            <a:endParaRPr>
              <a:solidFill>
                <a:schemeClr val="dk1"/>
              </a:solidFill>
            </a:endParaRPr>
          </a:p>
          <a:p>
            <a:pPr marL="0" lvl="0" indent="0" algn="l" rtl="0">
              <a:spcBef>
                <a:spcPts val="0"/>
              </a:spcBef>
              <a:spcAft>
                <a:spcPts val="0"/>
              </a:spcAft>
              <a:buNone/>
            </a:pPr>
            <a:r>
              <a:rPr lang="en">
                <a:solidFill>
                  <a:schemeClr val="dk1"/>
                </a:solidFill>
              </a:rPr>
              <a:t>Additionally, the current and increasing freshwater use highlight the need for recycled water use and what solutions are available.</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2bdea1c64c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2bdea1c64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 </a:t>
            </a:r>
            <a:r>
              <a:rPr lang="en">
                <a:solidFill>
                  <a:schemeClr val="dk1"/>
                </a:solidFill>
                <a:latin typeface="Calibri"/>
                <a:ea typeface="Calibri"/>
                <a:cs typeface="Calibri"/>
                <a:sym typeface="Calibri"/>
              </a:rPr>
              <a:t>MRWS has member representation on the board from 7 municipalities, including the town of Sylvan lake, the town of Eckville, the town of Bentley as well as Clearwater County, Red Deer County, Lacombe, County, and Ponoka county.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The Town of Rimbey supports our board and is soon considering providing an elected official to join our board.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cd2914a750_0_2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cd2914a75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 </a:t>
            </a:r>
            <a:r>
              <a:rPr lang="en">
                <a:solidFill>
                  <a:schemeClr val="dk1"/>
                </a:solidFill>
                <a:latin typeface="Calibri"/>
                <a:ea typeface="Calibri"/>
                <a:cs typeface="Calibri"/>
                <a:sym typeface="Calibri"/>
              </a:rPr>
              <a:t>The Medicine River is 80 km long as the crow  flies but meanders for around 400 km if you travel it by Canoe</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It has a gradient of .00019 which is almost flat.</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The river is best defined as Lentic, or “standing water”.</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In reality, it is a long skinny lake with almost no flow</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2bdea1c64c_0_6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2bdea1c64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some background about the Medicine River</a:t>
            </a:r>
            <a:endParaRPr/>
          </a:p>
          <a:p>
            <a:pPr marL="0" lvl="0" indent="0" algn="l" rtl="0">
              <a:spcBef>
                <a:spcPts val="0"/>
              </a:spcBef>
              <a:spcAft>
                <a:spcPts val="0"/>
              </a:spcAft>
              <a:buClr>
                <a:schemeClr val="dk1"/>
              </a:buClr>
              <a:buSzPts val="1100"/>
              <a:buFont typeface="Arial"/>
              <a:buNone/>
            </a:pPr>
            <a:r>
              <a:rPr lang="en"/>
              <a:t>&gt; -it has a stigma of being the eighth dirtiest river in Canada based on data that the watershed society collected from River sampling in 2006 and 2007. It got a rating of “poor”</a:t>
            </a:r>
            <a:endParaRPr/>
          </a:p>
          <a:p>
            <a:pPr marL="0" lvl="0" indent="0" algn="l" rtl="0">
              <a:spcBef>
                <a:spcPts val="0"/>
              </a:spcBef>
              <a:spcAft>
                <a:spcPts val="0"/>
              </a:spcAft>
              <a:buClr>
                <a:schemeClr val="dk1"/>
              </a:buClr>
              <a:buSzPts val="1100"/>
              <a:buFont typeface="Arial"/>
              <a:buNone/>
            </a:pPr>
            <a:r>
              <a:rPr lang="en"/>
              <a:t>&gt; The 2009 Red Deer River Watershed Alliance ‘state of the watershed’ report also provided a rating of poor</a:t>
            </a:r>
            <a:endParaRPr/>
          </a:p>
          <a:p>
            <a:pPr marL="0" lvl="0" indent="0" algn="l" rtl="0">
              <a:spcBef>
                <a:spcPts val="0"/>
              </a:spcBef>
              <a:spcAft>
                <a:spcPts val="0"/>
              </a:spcAft>
              <a:buNone/>
            </a:pPr>
            <a:r>
              <a:rPr lang="en"/>
              <a:t>&gt; From 2007 to 2022 there was no data collected from the Medicine River watershed Society (MRWS)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2bdea1c64c_0_6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2bdea1c64c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Medicine River flow and level is very sensitive to drought patterns and water use from it.</a:t>
            </a:r>
            <a:endParaRPr/>
          </a:p>
          <a:p>
            <a:pPr marL="0" lvl="0" indent="0" algn="l" rtl="0">
              <a:spcBef>
                <a:spcPts val="0"/>
              </a:spcBef>
              <a:spcAft>
                <a:spcPts val="0"/>
              </a:spcAft>
              <a:buNone/>
            </a:pPr>
            <a:r>
              <a:rPr lang="en"/>
              <a:t>The river does not have multiple aquifers to replenish it and it like lakes in the area are dependent on good precipitation. </a:t>
            </a:r>
            <a:endParaRPr/>
          </a:p>
          <a:p>
            <a:pPr marL="0" lvl="0" indent="0" algn="l" rtl="0">
              <a:spcBef>
                <a:spcPts val="0"/>
              </a:spcBef>
              <a:spcAft>
                <a:spcPts val="0"/>
              </a:spcAft>
              <a:buNone/>
            </a:pPr>
            <a:r>
              <a:rPr lang="en"/>
              <a:t>Snow melt and spring rains are critical to flushing it clean and these conditions haven’t existed for years.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is some knowledge of how the aquifer and the Medicine River interact, as well as the neighbouring watersheds of Sylvan Lake and Blindman River. </a:t>
            </a:r>
            <a:endParaRPr/>
          </a:p>
          <a:p>
            <a:pPr marL="0" lvl="0" indent="0" algn="l" rtl="0">
              <a:spcBef>
                <a:spcPts val="0"/>
              </a:spcBef>
              <a:spcAft>
                <a:spcPts val="0"/>
              </a:spcAft>
              <a:buNone/>
            </a:pPr>
            <a:r>
              <a:rPr lang="en"/>
              <a:t>Each well and waterway in the region has connections to shallow or deeper parts of the aquifer and can act as a barometer. The data collected on lake levels, and well behaviour can give us a better picture of freshwater capacities in the region.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2bdea1c64c_0_19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bdea1c64c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 </a:t>
            </a:r>
            <a:r>
              <a:rPr lang="en">
                <a:solidFill>
                  <a:schemeClr val="dk1"/>
                </a:solidFill>
                <a:latin typeface="Calibri"/>
                <a:ea typeface="Calibri"/>
                <a:cs typeface="Calibri"/>
                <a:sym typeface="Calibri"/>
              </a:rPr>
              <a:t>In 2023 our watershed society started sampling again by partnering with the RDRWA and Creek Watch, an Albertan citizen scientist program.</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The parameters sampled were temperature, turbidity, dissolved, oxygen, phosphorus, ammonia, nitrogen, pH, chloride</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It appeared that there were some improvements to the river in 2023, but in 2024 the Red Deer River water, shadow alliance provided in their report that dissolved, oxygen levels were low, and the temperature of the river had gotten high.</a:t>
            </a:r>
            <a:endParaRPr>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 We are still waiting for RDRWA to finalize the results from our 2025 sampling but as there was continued drought and an increase in water withdrawal in 2025, we are not expecting improvement since the river is flushing itself even less.</a:t>
            </a:r>
            <a:r>
              <a:rPr lang="en">
                <a:solidFill>
                  <a:schemeClr val="dk1"/>
                </a:solidFill>
              </a:rPr>
              <a:t> </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2bdea1c64c_0_7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2bdea1c64c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we have an incomplete picture of the river and the aquifer that feeds it.</a:t>
            </a:r>
            <a:endParaRPr/>
          </a:p>
          <a:p>
            <a:pPr marL="0" lvl="0" indent="0" algn="l" rtl="0">
              <a:spcBef>
                <a:spcPts val="0"/>
              </a:spcBef>
              <a:spcAft>
                <a:spcPts val="0"/>
              </a:spcAft>
              <a:buClr>
                <a:schemeClr val="dk1"/>
              </a:buClr>
              <a:buSzPts val="1100"/>
              <a:buFont typeface="Arial"/>
              <a:buNone/>
            </a:pPr>
            <a:r>
              <a:rPr lang="en"/>
              <a:t>&gt; We are in year 10 of a drought cycle and are in year three of increased industrial use for fracking operations. Thus we are seeking a balanced approach in water use permitting that follows the drought cycle and includes stronger oversight.</a:t>
            </a:r>
            <a:endParaRPr/>
          </a:p>
          <a:p>
            <a:pPr marL="0" lvl="0" indent="0" algn="l" rtl="0">
              <a:spcBef>
                <a:spcPts val="0"/>
              </a:spcBef>
              <a:spcAft>
                <a:spcPts val="0"/>
              </a:spcAft>
              <a:buClr>
                <a:schemeClr val="dk1"/>
              </a:buClr>
              <a:buSzPts val="1100"/>
              <a:buFont typeface="Arial"/>
              <a:buNone/>
            </a:pPr>
            <a:r>
              <a:rPr lang="en"/>
              <a:t>&gt; The measurement of the river flow methodology needs review.  The water level accuracy that is currently used is questionable when we see the river is low .</a:t>
            </a:r>
            <a:endParaRPr/>
          </a:p>
          <a:p>
            <a:pPr marL="0" lvl="0" indent="0" algn="l" rtl="0">
              <a:spcBef>
                <a:spcPts val="0"/>
              </a:spcBef>
              <a:spcAft>
                <a:spcPts val="0"/>
              </a:spcAft>
              <a:buNone/>
            </a:pPr>
            <a:r>
              <a:rPr lang="en"/>
              <a:t>&gt; The Medicine River is currently under a water short advisory. So there is concern that TDL‘s are still being approved until there is further accurate study.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bdea1c64c_0_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2bdea1c64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map shows how actively we use our landscape. Green is forestry, yellow is agriculture, red is for the combination of urban, rural and general industrial use; and lastly purple dots and lines are oil and gas.</a:t>
            </a:r>
            <a:endParaRPr/>
          </a:p>
          <a:p>
            <a:pPr marL="0" lvl="0" indent="0" algn="l" rtl="0">
              <a:spcBef>
                <a:spcPts val="0"/>
              </a:spcBef>
              <a:spcAft>
                <a:spcPts val="0"/>
              </a:spcAft>
              <a:buNone/>
            </a:pPr>
            <a:r>
              <a:rPr lang="en"/>
              <a:t>Each colour on this map represents a human activity that affects freshwater. Some of the colours represent high impact use such as certain energy techniques and urban settings. Other uses, such as forestry consume little, but still have risk affects to water quality.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2bdea1c64c_0_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2bdea1c64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map shows a red star which is the approximate location of Eckville and the midpoint of the Medicine River.</a:t>
            </a:r>
            <a:endParaRPr/>
          </a:p>
          <a:p>
            <a:pPr marL="0" lvl="0" indent="0" algn="l" rtl="0">
              <a:spcBef>
                <a:spcPts val="0"/>
              </a:spcBef>
              <a:spcAft>
                <a:spcPts val="0"/>
              </a:spcAft>
              <a:buNone/>
            </a:pPr>
            <a:r>
              <a:rPr lang="en"/>
              <a:t>The dark green zone are the National Parks of the Rockies. Hinton is in the top left corner and Fort McLeod is near the bottom of the map</a:t>
            </a:r>
            <a:endParaRPr/>
          </a:p>
          <a:p>
            <a:pPr marL="0" lvl="0" indent="0" algn="l" rtl="0">
              <a:spcBef>
                <a:spcPts val="0"/>
              </a:spcBef>
              <a:spcAft>
                <a:spcPts val="0"/>
              </a:spcAft>
              <a:buNone/>
            </a:pPr>
            <a:r>
              <a:rPr lang="en"/>
              <a:t>In the darkest brown is the severe drought zone, where there is little to no water found in sloughs.</a:t>
            </a:r>
            <a:endParaRPr/>
          </a:p>
          <a:p>
            <a:pPr marL="0" lvl="0" indent="0" algn="l" rtl="0">
              <a:spcBef>
                <a:spcPts val="0"/>
              </a:spcBef>
              <a:spcAft>
                <a:spcPts val="0"/>
              </a:spcAft>
              <a:buNone/>
            </a:pPr>
            <a:r>
              <a:rPr lang="en"/>
              <a:t>Several farmers are reporting that water wells are going dry in the Gilby, Eckville and Markerville areas. There are probably other dry wells unreported, as the reports received were not canvassed. The dry well information was all self reported.</a:t>
            </a:r>
            <a:endParaRPr/>
          </a:p>
          <a:p>
            <a:pPr marL="0" lvl="0" indent="0" algn="l" rtl="0">
              <a:spcBef>
                <a:spcPts val="0"/>
              </a:spcBef>
              <a:spcAft>
                <a:spcPts val="0"/>
              </a:spcAft>
              <a:buNone/>
            </a:pPr>
            <a:r>
              <a:rPr lang="en">
                <a:solidFill>
                  <a:schemeClr val="dk1"/>
                </a:solidFill>
              </a:rPr>
              <a:t>Failed agricultural wells are being reported in a large region in and outside of the Medicine River Watershed. We have 18 reports of failed wells and we are aware that Town of Sylvan Lake has seen stressed conditions in wells in the last few years during high demand times.  Town infrastructure repairs were done, they are building extra infrastructure to supply water across their current neighbourhoods. Town of Sylvan Lake is also licensed to connect three more wells and is actively pursuing several more new wells and re-licensing of an existing well.</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2bdea1c64c_0_4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2bdea1c64c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shows the flow rate of the Medicine River. </a:t>
            </a:r>
            <a:endParaRPr/>
          </a:p>
          <a:p>
            <a:pPr marL="0" lvl="0" indent="0" algn="l" rtl="0">
              <a:spcBef>
                <a:spcPts val="0"/>
              </a:spcBef>
              <a:spcAft>
                <a:spcPts val="0"/>
              </a:spcAft>
              <a:buNone/>
            </a:pPr>
            <a:r>
              <a:rPr lang="en"/>
              <a:t>The lowest blue line shows flow is at about 0.18</a:t>
            </a:r>
            <a:endParaRPr/>
          </a:p>
          <a:p>
            <a:pPr marL="0" lvl="0" indent="0" algn="l" rtl="0">
              <a:spcBef>
                <a:spcPts val="0"/>
              </a:spcBef>
              <a:spcAft>
                <a:spcPts val="0"/>
              </a:spcAft>
              <a:buNone/>
            </a:pPr>
            <a:r>
              <a:rPr lang="en"/>
              <a:t>The normal flow should be in the grey zone which averages double the flow measured in the last month (Feb-March 2026)</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2bdea1c64c_0_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2bdea1c64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shows the water level (depth of the river) continues to drop two centimeters in the last month. (Feb -March 2026) </a:t>
            </a:r>
            <a:endParaRPr/>
          </a:p>
          <a:p>
            <a:pPr marL="0" lvl="0" indent="0" algn="l" rtl="0">
              <a:spcBef>
                <a:spcPts val="0"/>
              </a:spcBef>
              <a:spcAft>
                <a:spcPts val="0"/>
              </a:spcAft>
              <a:buNone/>
            </a:pPr>
            <a:r>
              <a:rPr lang="en"/>
              <a:t>Lower winter levels are expected but less precipitation for last 11 years does not replenish and provide for a natural flushing of the river in the spring to summer months.</a:t>
            </a:r>
            <a:endParaRPr/>
          </a:p>
          <a:p>
            <a:pPr marL="0" lvl="0" indent="0" algn="l" rtl="0">
              <a:spcBef>
                <a:spcPts val="0"/>
              </a:spcBef>
              <a:spcAft>
                <a:spcPts val="0"/>
              </a:spcAft>
              <a:buNone/>
            </a:pPr>
            <a:r>
              <a:rPr lang="en"/>
              <a:t>These depths are below historical averages.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2bdea1c64c_0_8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2bdea1c64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Medicine River watershed Society is a volunteer group doing this work with very few funds. We are seeking to partner with the province’s relevant ministries and the AER to help with data collection, etc., to gain an understanding of the sustainability of the Medicine River and it’s related Paskapoo aquifer. </a:t>
            </a:r>
            <a:endParaRPr>
              <a:solidFill>
                <a:schemeClr val="dk1"/>
              </a:solidFill>
            </a:endParaRPr>
          </a:p>
          <a:p>
            <a:pPr marL="0" lvl="0" indent="0" algn="l" rtl="0">
              <a:spcBef>
                <a:spcPts val="0"/>
              </a:spcBef>
              <a:spcAft>
                <a:spcPts val="0"/>
              </a:spcAft>
              <a:buNone/>
            </a:pPr>
            <a:r>
              <a:rPr lang="en">
                <a:solidFill>
                  <a:schemeClr val="dk1"/>
                </a:solidFill>
              </a:rPr>
              <a:t>In recent years the society has become very active and funding is one of the few limiting factors to increasing our community science support work.</a:t>
            </a:r>
            <a:endParaRPr>
              <a:solidFill>
                <a:schemeClr val="dk1"/>
              </a:solidFill>
            </a:endParaRPr>
          </a:p>
          <a:p>
            <a:pPr marL="0" lvl="0" indent="0" algn="l" rtl="0">
              <a:spcBef>
                <a:spcPts val="0"/>
              </a:spcBef>
              <a:spcAft>
                <a:spcPts val="0"/>
              </a:spcAft>
              <a:buNone/>
            </a:pPr>
            <a:r>
              <a:rPr lang="en">
                <a:solidFill>
                  <a:schemeClr val="dk1"/>
                </a:solidFill>
              </a:rPr>
              <a:t>With a few financial supports from Energy companies, municipalities and private donations, we have been able to re energize our work, but this work needs to expand to help industry and community understand the Paskapoo and surface water conditions, and interconnectedness through the aquifer.</a:t>
            </a:r>
            <a:endParaRPr>
              <a:solidFill>
                <a:schemeClr val="dk1"/>
              </a:solidFill>
            </a:endParaRPr>
          </a:p>
          <a:p>
            <a:pPr marL="0" lvl="0" indent="0" algn="l" rtl="0">
              <a:spcBef>
                <a:spcPts val="0"/>
              </a:spcBef>
              <a:spcAft>
                <a:spcPts val="0"/>
              </a:spcAft>
              <a:buNone/>
            </a:pPr>
            <a:r>
              <a:rPr lang="en">
                <a:solidFill>
                  <a:schemeClr val="dk1"/>
                </a:solidFill>
              </a:rPr>
              <a:t>Any partnership with Alberta government ministries and sources of funding could support several watershed groups that are interconnected by proximity and a common flow into the Red Deer river. </a:t>
            </a:r>
            <a:endParaRPr>
              <a:solidFill>
                <a:schemeClr val="dk1"/>
              </a:solidFill>
            </a:endParaRPr>
          </a:p>
          <a:p>
            <a:pPr marL="0" lvl="0" indent="0" algn="l" rtl="0">
              <a:spcBef>
                <a:spcPts val="0"/>
              </a:spcBef>
              <a:spcAft>
                <a:spcPts val="0"/>
              </a:spcAft>
              <a:buNone/>
            </a:pPr>
            <a:r>
              <a:rPr lang="en">
                <a:solidFill>
                  <a:schemeClr val="dk1"/>
                </a:solidFill>
              </a:rPr>
              <a:t>The increase in understanding the Red Deer River and its tributaries will also help with future dam development, agriculture management hundreds of kilometers downstream, freshwater treatment at Henday and Red Deer City facilities. Better understanding of the freshwater systems will support the natural state of all the interconnected rivers and support understanding the most recent energy industry water uses fit into this complex interconnected Paskapoo aquifer and waterways.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2bdea1c64c_0_10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2bdea1c64c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users of the Medicine and the Paskapoo aquifer include municipalities, energy sector, and agriculture.</a:t>
            </a:r>
            <a:endParaRPr/>
          </a:p>
          <a:p>
            <a:pPr marL="0" lvl="0" indent="0" algn="l" rtl="0">
              <a:spcBef>
                <a:spcPts val="0"/>
              </a:spcBef>
              <a:spcAft>
                <a:spcPts val="0"/>
              </a:spcAft>
              <a:buNone/>
            </a:pPr>
            <a:r>
              <a:rPr lang="en"/>
              <a:t>All groups appear to be conforming to regulations properly. However, regulations likely need to be altered so that the natural environment is protected as well as the sustainability of each user.</a:t>
            </a:r>
            <a:endParaRPr/>
          </a:p>
          <a:p>
            <a:pPr marL="0" lvl="0" indent="0" algn="l" rtl="0">
              <a:spcBef>
                <a:spcPts val="0"/>
              </a:spcBef>
              <a:spcAft>
                <a:spcPts val="0"/>
              </a:spcAft>
              <a:buNone/>
            </a:pPr>
            <a:r>
              <a:rPr lang="en"/>
              <a:t>To balance the water of the Paskapoo, and Medicine River and all others in the region, it is likely that regulations will be adjusted over time. The MRWS wants to support clear regulatory decisions today and wise regulatory changes where necessary into the future.</a:t>
            </a:r>
            <a:endParaRPr/>
          </a:p>
          <a:p>
            <a:pPr marL="0" lvl="0" indent="0" algn="l" rtl="0">
              <a:spcBef>
                <a:spcPts val="0"/>
              </a:spcBef>
              <a:spcAft>
                <a:spcPts val="0"/>
              </a:spcAft>
              <a:buNone/>
            </a:pPr>
            <a:endParaRPr/>
          </a:p>
          <a:p>
            <a:pPr marL="0" lvl="0" indent="0" algn="l" rtl="0">
              <a:spcBef>
                <a:spcPts val="0"/>
              </a:spcBef>
              <a:spcAft>
                <a:spcPts val="0"/>
              </a:spcAft>
              <a:buNone/>
            </a:pPr>
            <a:r>
              <a:rPr lang="en"/>
              <a:t>As an example of future possibilities that can affect most notably the energy sector and fracking water use, we want to share water filtering solutions in this presentation as well. Industrial water filtering companies target oil and gas as a growth industry. But we know that the water filtering systems can be used by agriculture and municipalities as well.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2bdea1c64c_0_1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2bdea1c64c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graphic shows that the energy sector has licenses for 55% of the freshwater allocated from the Medicine River on a long term basis.</a:t>
            </a:r>
            <a:endParaRPr/>
          </a:p>
          <a:p>
            <a:pPr marL="0" lvl="0" indent="0" algn="l" rtl="0">
              <a:spcBef>
                <a:spcPts val="0"/>
              </a:spcBef>
              <a:spcAft>
                <a:spcPts val="0"/>
              </a:spcAft>
              <a:buNone/>
            </a:pPr>
            <a:r>
              <a:rPr lang="en"/>
              <a:t>These Oil and Gas licenses amount to 1.8 million cubic meters of water.</a:t>
            </a:r>
            <a:endParaRPr/>
          </a:p>
          <a:p>
            <a:pPr marL="0" lvl="0" indent="0" algn="l" rtl="0">
              <a:spcBef>
                <a:spcPts val="0"/>
              </a:spcBef>
              <a:spcAft>
                <a:spcPts val="0"/>
              </a:spcAft>
              <a:buNone/>
            </a:pPr>
            <a:r>
              <a:rPr lang="en"/>
              <a:t>The next slide will show the temporary licenses issued beyond these amounts.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cd2914a750_0_6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cd2914a75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graphic is for temporary diversion licenses issued from the Medicine River.</a:t>
            </a:r>
            <a:endParaRPr/>
          </a:p>
          <a:p>
            <a:pPr marL="0" lvl="0" indent="0" algn="l" rtl="0">
              <a:spcBef>
                <a:spcPts val="0"/>
              </a:spcBef>
              <a:spcAft>
                <a:spcPts val="0"/>
              </a:spcAft>
              <a:buNone/>
            </a:pPr>
            <a:r>
              <a:rPr lang="en"/>
              <a:t>The energy sector holds 98% of the temporary licenses and it amounts to 2.5 million cubic meters.</a:t>
            </a:r>
            <a:endParaRPr/>
          </a:p>
          <a:p>
            <a:pPr marL="0" lvl="0" indent="0" algn="l" rtl="0">
              <a:spcBef>
                <a:spcPts val="0"/>
              </a:spcBef>
              <a:spcAft>
                <a:spcPts val="0"/>
              </a:spcAft>
              <a:buNone/>
            </a:pPr>
            <a:endParaRPr/>
          </a:p>
          <a:p>
            <a:pPr marL="0" lvl="0" indent="0" algn="l" rtl="0">
              <a:spcBef>
                <a:spcPts val="0"/>
              </a:spcBef>
              <a:spcAft>
                <a:spcPts val="0"/>
              </a:spcAft>
              <a:buNone/>
            </a:pPr>
            <a:r>
              <a:rPr lang="en"/>
              <a:t>Together, the two types of licenses for the energy industry amount to 4.3 million cubic meters, or 4.3 billion liters of water.</a:t>
            </a:r>
            <a:endParaRPr/>
          </a:p>
          <a:p>
            <a:pPr marL="0" lvl="0" indent="0" algn="l" rtl="0">
              <a:spcBef>
                <a:spcPts val="0"/>
              </a:spcBef>
              <a:spcAft>
                <a:spcPts val="0"/>
              </a:spcAft>
              <a:buNone/>
            </a:pPr>
            <a:r>
              <a:rPr lang="en"/>
              <a:t>This amount of water can fill 1.9 thousand Olympic size swimming pools.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2bdea1c64c_0_10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2bdea1c64c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MRWS wants to be very clear that we do not endorse any private water company over another. We simply endorse the use of “producer water, or industrial water” whenever possible by industry instead of freshwater because it is least expensive.</a:t>
            </a:r>
            <a:endParaRPr/>
          </a:p>
          <a:p>
            <a:pPr marL="0" lvl="0" indent="0" algn="l" rtl="0">
              <a:spcBef>
                <a:spcPts val="0"/>
              </a:spcBef>
              <a:spcAft>
                <a:spcPts val="0"/>
              </a:spcAft>
              <a:buNone/>
            </a:pPr>
            <a:r>
              <a:rPr lang="en"/>
              <a:t>Economic modelling by the water treatment companies show promising results. THe filter systems are able to produce annual water volumes to match the millions of cubic meters that the energy industry demands.</a:t>
            </a:r>
            <a:endParaRPr/>
          </a:p>
          <a:p>
            <a:pPr marL="0" lvl="0" indent="0" algn="l" rtl="0">
              <a:spcBef>
                <a:spcPts val="0"/>
              </a:spcBef>
              <a:spcAft>
                <a:spcPts val="0"/>
              </a:spcAft>
              <a:buNone/>
            </a:pPr>
            <a:endParaRPr/>
          </a:p>
          <a:p>
            <a:pPr marL="0" lvl="0" indent="0" algn="l" rtl="0">
              <a:spcBef>
                <a:spcPts val="0"/>
              </a:spcBef>
              <a:spcAft>
                <a:spcPts val="0"/>
              </a:spcAft>
              <a:buNone/>
            </a:pPr>
            <a:r>
              <a:rPr lang="en"/>
              <a:t>So that there is not as much demand on freshwater sources, many advocate for the use of reusing industrial/producer water which requires storing water and filtering water. </a:t>
            </a:r>
            <a:endParaRPr/>
          </a:p>
          <a:p>
            <a:pPr marL="0" lvl="0" indent="0" algn="l" rtl="0">
              <a:spcBef>
                <a:spcPts val="0"/>
              </a:spcBef>
              <a:spcAft>
                <a:spcPts val="0"/>
              </a:spcAft>
              <a:buNone/>
            </a:pPr>
            <a:r>
              <a:rPr lang="en"/>
              <a:t>Regulation changes and other incentives are practical ways to promote this.</a:t>
            </a:r>
            <a:endParaRPr/>
          </a:p>
          <a:p>
            <a:pPr marL="0" lvl="0" indent="0" algn="l" rtl="0">
              <a:spcBef>
                <a:spcPts val="0"/>
              </a:spcBef>
              <a:spcAft>
                <a:spcPts val="0"/>
              </a:spcAft>
              <a:buNone/>
            </a:pPr>
            <a:r>
              <a:rPr lang="en"/>
              <a:t>The following two slides will illustrate familiar examples available in Alberta right now.</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2bdea1c64c_0_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2bdea1c64c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Aqua Pure Technologies is not being specifically endorsed by MRWS, however, it is an excellent example of the kind of Alberta technology that could be a solution to the reuse of industrial water.</a:t>
            </a:r>
            <a:endParaRPr/>
          </a:p>
          <a:p>
            <a:pPr marL="0" lvl="0" indent="0" algn="l" rtl="0">
              <a:spcBef>
                <a:spcPts val="0"/>
              </a:spcBef>
              <a:spcAft>
                <a:spcPts val="0"/>
              </a:spcAft>
              <a:buNone/>
            </a:pPr>
            <a:r>
              <a:rPr lang="en"/>
              <a:t>Alberta Government has recently funded this company through a grant to support this proven and promising example. </a:t>
            </a:r>
            <a:endParaRPr/>
          </a:p>
          <a:p>
            <a:pPr marL="0" lvl="0" indent="0" algn="l" rtl="0">
              <a:spcBef>
                <a:spcPts val="0"/>
              </a:spcBef>
              <a:spcAft>
                <a:spcPts val="0"/>
              </a:spcAft>
              <a:buNone/>
            </a:pPr>
            <a:r>
              <a:rPr lang="en"/>
              <a:t>With new industry regulation, this economic business of water filtration and re-use would become mainstream in Alberta.</a:t>
            </a:r>
            <a:endParaRPr/>
          </a:p>
          <a:p>
            <a:pPr marL="0" lvl="0" indent="0" algn="l" rtl="0">
              <a:spcBef>
                <a:spcPts val="0"/>
              </a:spcBef>
              <a:spcAft>
                <a:spcPts val="0"/>
              </a:spcAft>
              <a:buNone/>
            </a:pPr>
            <a:r>
              <a:rPr lang="en"/>
              <a:t>Filtering industrial water takes pressures off of freshwater sources currently under demand by other users.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2bdea1c64c_0_1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2bdea1c64c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second example is from Ground Effects Environmental Services and has a business relationship with Aqua Pure.</a:t>
            </a:r>
            <a:endParaRPr/>
          </a:p>
          <a:p>
            <a:pPr marL="0" lvl="0" indent="0" algn="l" rtl="0">
              <a:spcBef>
                <a:spcPts val="0"/>
              </a:spcBef>
              <a:spcAft>
                <a:spcPts val="0"/>
              </a:spcAft>
              <a:buNone/>
            </a:pPr>
            <a:endParaRPr/>
          </a:p>
          <a:p>
            <a:pPr marL="0" lvl="0" indent="0" algn="l" rtl="0">
              <a:spcBef>
                <a:spcPts val="0"/>
              </a:spcBef>
              <a:spcAft>
                <a:spcPts val="0"/>
              </a:spcAft>
              <a:buNone/>
            </a:pPr>
            <a:r>
              <a:rPr lang="en"/>
              <a:t>Their systems can be mobile and temporary, or built into permanent infrastructure and used in water hub systems.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2bdea1c64c_0_11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2bdea1c64c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partnership or with granting supports the MRWS can do state of the art data work with our current partners including municipalities, Red Deer River Alliance, and industry supporters. We can work with or provide Alberta Environment and Energy ministries clarity for best practices in municipal, energy sector, and agricultural use of freshwater and disposal.</a:t>
            </a:r>
            <a:endParaRPr/>
          </a:p>
          <a:p>
            <a:pPr marL="0" lvl="0" indent="0" algn="l" rtl="0">
              <a:spcBef>
                <a:spcPts val="0"/>
              </a:spcBef>
              <a:spcAft>
                <a:spcPts val="0"/>
              </a:spcAft>
              <a:buNone/>
            </a:pPr>
            <a:r>
              <a:rPr lang="en"/>
              <a:t>All this work can contribute to a healthy aquifer and improved river.</a:t>
            </a:r>
            <a:endParaRPr/>
          </a:p>
          <a:p>
            <a:pPr marL="0" lvl="0" indent="0" algn="l" rtl="0">
              <a:spcBef>
                <a:spcPts val="0"/>
              </a:spcBef>
              <a:spcAft>
                <a:spcPts val="0"/>
              </a:spcAft>
              <a:buNone/>
            </a:pPr>
            <a:endParaRPr/>
          </a:p>
          <a:p>
            <a:pPr marL="0" lvl="0" indent="0" algn="l" rtl="0">
              <a:spcBef>
                <a:spcPts val="0"/>
              </a:spcBef>
              <a:spcAft>
                <a:spcPts val="0"/>
              </a:spcAft>
              <a:buNone/>
            </a:pPr>
            <a:r>
              <a:rPr lang="en"/>
              <a:t>We look for Alberta Government continued interest in the aquifer and watershed. Possible regulation changes to promote best practices, funding support or partnerships for data collection can all lead to proven balanced approaches to freshwater use and protection of the natural environment in our watershed and downstream into other parts of Alberta.</a:t>
            </a:r>
            <a:endParaRPr/>
          </a:p>
          <a:p>
            <a:pPr marL="0" lvl="0" indent="0" algn="l" rtl="0">
              <a:spcBef>
                <a:spcPts val="0"/>
              </a:spcBef>
              <a:spcAft>
                <a:spcPts val="0"/>
              </a:spcAft>
              <a:buNone/>
            </a:pPr>
            <a:endParaRPr/>
          </a:p>
          <a:p>
            <a:pPr marL="0" lvl="0" indent="0" algn="l" rtl="0">
              <a:spcBef>
                <a:spcPts val="0"/>
              </a:spcBef>
              <a:spcAft>
                <a:spcPts val="0"/>
              </a:spcAft>
              <a:buNone/>
            </a:pPr>
            <a:r>
              <a:rPr lang="en"/>
              <a:t>Thank you to our MLAs and Ministers of the Crown for spending valuable time to discuss the Paskapoo aquifer and Medicine River in our region.</a:t>
            </a:r>
            <a:endParaRPr/>
          </a:p>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
              <a:t>END - </a:t>
            </a:r>
            <a:endParaRPr/>
          </a:p>
          <a:p>
            <a:pPr marL="457200" lvl="0" indent="0" algn="l" rtl="0">
              <a:spcBef>
                <a:spcPts val="0"/>
              </a:spcBef>
              <a:spcAft>
                <a:spcPts val="0"/>
              </a:spcAft>
              <a:buNone/>
            </a:pPr>
            <a:r>
              <a:rPr lang="en"/>
              <a:t>Next slide is another river image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2bdea1c64c_0_12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2bdea1c64c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1"/>
            </a:gs>
            <a:gs pos="50000">
              <a:schemeClr val="accent2"/>
            </a:gs>
            <a:gs pos="100000">
              <a:schemeClr val="accent3"/>
            </a:gs>
          </a:gsLst>
          <a:path path="circle">
            <a:fillToRect l="100000" b="100000"/>
          </a:path>
          <a:tileRect t="-100000" r="-100000"/>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626700" y="620225"/>
            <a:ext cx="5693400" cy="1958400"/>
          </a:xfrm>
          <a:prstGeom prst="rect">
            <a:avLst/>
          </a:prstGeom>
          <a:effectLst>
            <a:outerShdw blurRad="28575" dist="19050" dir="2700000" algn="bl" rotWithShape="0">
              <a:schemeClr val="dk1">
                <a:alpha val="20000"/>
              </a:schemeClr>
            </a:outerShdw>
          </a:effectLst>
        </p:spPr>
        <p:txBody>
          <a:bodyPr spcFirstLastPara="1" wrap="square" lIns="0" tIns="0" rIns="0" bIns="0" anchor="t" anchorCtr="0">
            <a:noAutofit/>
          </a:bodyPr>
          <a:lstStyle>
            <a:lvl1pPr lvl="0" rtl="0">
              <a:spcBef>
                <a:spcPts val="0"/>
              </a:spcBef>
              <a:spcAft>
                <a:spcPts val="0"/>
              </a:spcAft>
              <a:buClr>
                <a:schemeClr val="lt1"/>
              </a:buClr>
              <a:buSzPts val="7200"/>
              <a:buNone/>
              <a:defRPr sz="7200">
                <a:solidFill>
                  <a:schemeClr val="lt1"/>
                </a:solidFill>
              </a:defRPr>
            </a:lvl1pPr>
            <a:lvl2pPr lvl="1" rtl="0">
              <a:spcBef>
                <a:spcPts val="0"/>
              </a:spcBef>
              <a:spcAft>
                <a:spcPts val="0"/>
              </a:spcAft>
              <a:buClr>
                <a:schemeClr val="lt1"/>
              </a:buClr>
              <a:buSzPts val="7200"/>
              <a:buNone/>
              <a:defRPr sz="7200">
                <a:solidFill>
                  <a:schemeClr val="lt1"/>
                </a:solidFill>
              </a:defRPr>
            </a:lvl2pPr>
            <a:lvl3pPr lvl="2" rtl="0">
              <a:spcBef>
                <a:spcPts val="0"/>
              </a:spcBef>
              <a:spcAft>
                <a:spcPts val="0"/>
              </a:spcAft>
              <a:buClr>
                <a:schemeClr val="lt1"/>
              </a:buClr>
              <a:buSzPts val="7200"/>
              <a:buNone/>
              <a:defRPr sz="7200">
                <a:solidFill>
                  <a:schemeClr val="lt1"/>
                </a:solidFill>
              </a:defRPr>
            </a:lvl3pPr>
            <a:lvl4pPr lvl="3" rtl="0">
              <a:spcBef>
                <a:spcPts val="0"/>
              </a:spcBef>
              <a:spcAft>
                <a:spcPts val="0"/>
              </a:spcAft>
              <a:buClr>
                <a:schemeClr val="lt1"/>
              </a:buClr>
              <a:buSzPts val="7200"/>
              <a:buNone/>
              <a:defRPr sz="7200">
                <a:solidFill>
                  <a:schemeClr val="lt1"/>
                </a:solidFill>
              </a:defRPr>
            </a:lvl4pPr>
            <a:lvl5pPr lvl="4" rtl="0">
              <a:spcBef>
                <a:spcPts val="0"/>
              </a:spcBef>
              <a:spcAft>
                <a:spcPts val="0"/>
              </a:spcAft>
              <a:buClr>
                <a:schemeClr val="lt1"/>
              </a:buClr>
              <a:buSzPts val="7200"/>
              <a:buNone/>
              <a:defRPr sz="7200">
                <a:solidFill>
                  <a:schemeClr val="lt1"/>
                </a:solidFill>
              </a:defRPr>
            </a:lvl5pPr>
            <a:lvl6pPr lvl="5" rtl="0">
              <a:spcBef>
                <a:spcPts val="0"/>
              </a:spcBef>
              <a:spcAft>
                <a:spcPts val="0"/>
              </a:spcAft>
              <a:buClr>
                <a:schemeClr val="lt1"/>
              </a:buClr>
              <a:buSzPts val="7200"/>
              <a:buNone/>
              <a:defRPr sz="7200">
                <a:solidFill>
                  <a:schemeClr val="lt1"/>
                </a:solidFill>
              </a:defRPr>
            </a:lvl6pPr>
            <a:lvl7pPr lvl="6" rtl="0">
              <a:spcBef>
                <a:spcPts val="0"/>
              </a:spcBef>
              <a:spcAft>
                <a:spcPts val="0"/>
              </a:spcAft>
              <a:buClr>
                <a:schemeClr val="lt1"/>
              </a:buClr>
              <a:buSzPts val="7200"/>
              <a:buNone/>
              <a:defRPr sz="7200">
                <a:solidFill>
                  <a:schemeClr val="lt1"/>
                </a:solidFill>
              </a:defRPr>
            </a:lvl7pPr>
            <a:lvl8pPr lvl="7" rtl="0">
              <a:spcBef>
                <a:spcPts val="0"/>
              </a:spcBef>
              <a:spcAft>
                <a:spcPts val="0"/>
              </a:spcAft>
              <a:buClr>
                <a:schemeClr val="lt1"/>
              </a:buClr>
              <a:buSzPts val="7200"/>
              <a:buNone/>
              <a:defRPr sz="7200">
                <a:solidFill>
                  <a:schemeClr val="lt1"/>
                </a:solidFill>
              </a:defRPr>
            </a:lvl8pPr>
            <a:lvl9pPr lvl="8" rtl="0">
              <a:spcBef>
                <a:spcPts val="0"/>
              </a:spcBef>
              <a:spcAft>
                <a:spcPts val="0"/>
              </a:spcAft>
              <a:buClr>
                <a:schemeClr val="lt1"/>
              </a:buClr>
              <a:buSzPts val="7200"/>
              <a:buNone/>
              <a:defRPr sz="7200">
                <a:solidFill>
                  <a:schemeClr val="lt1"/>
                </a:solidFill>
              </a:defRPr>
            </a:lvl9pPr>
          </a:lstStyle>
          <a:p>
            <a:endParaRPr/>
          </a:p>
        </p:txBody>
      </p:sp>
    </p:spTree>
  </p:cSld>
  <p:clrMapOvr>
    <a:masterClrMapping/>
  </p:clrMapOvr>
  <p:transition advClick="0" advTm="9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lt1"/>
            </a:gs>
            <a:gs pos="50000">
              <a:schemeClr val="accent1"/>
            </a:gs>
            <a:gs pos="100000">
              <a:schemeClr val="accent2"/>
            </a:gs>
          </a:gsLst>
          <a:path path="circle">
            <a:fillToRect t="100000" r="100000"/>
          </a:path>
          <a:tileRect l="-100000" b="-100000"/>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626700" y="620225"/>
            <a:ext cx="7433400" cy="723300"/>
          </a:xfrm>
          <a:prstGeom prst="rect">
            <a:avLst/>
          </a:prstGeom>
        </p:spPr>
        <p:txBody>
          <a:bodyPr spcFirstLastPara="1" wrap="square" lIns="0" tIns="0" rIns="0" bIns="0" anchor="t" anchorCtr="0">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15" name="Google Shape;15;p3"/>
          <p:cNvSpPr txBox="1">
            <a:spLocks noGrp="1"/>
          </p:cNvSpPr>
          <p:nvPr>
            <p:ph type="subTitle" idx="1"/>
          </p:nvPr>
        </p:nvSpPr>
        <p:spPr>
          <a:xfrm>
            <a:off x="626700" y="1419727"/>
            <a:ext cx="7433400" cy="4002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2400"/>
              <a:buNone/>
              <a:defRPr/>
            </a:lvl1pPr>
            <a:lvl2pPr lvl="1" rtl="0">
              <a:spcBef>
                <a:spcPts val="800"/>
              </a:spcBef>
              <a:spcAft>
                <a:spcPts val="0"/>
              </a:spcAft>
              <a:buClr>
                <a:schemeClr val="dk2"/>
              </a:buClr>
              <a:buSzPts val="3000"/>
              <a:buNone/>
              <a:defRPr sz="3000"/>
            </a:lvl2pPr>
            <a:lvl3pPr lvl="2" rtl="0">
              <a:spcBef>
                <a:spcPts val="800"/>
              </a:spcBef>
              <a:spcAft>
                <a:spcPts val="0"/>
              </a:spcAft>
              <a:buClr>
                <a:schemeClr val="dk2"/>
              </a:buClr>
              <a:buSzPts val="3000"/>
              <a:buNone/>
              <a:defRPr sz="3000"/>
            </a:lvl3pPr>
            <a:lvl4pPr lvl="3" rtl="0">
              <a:spcBef>
                <a:spcPts val="800"/>
              </a:spcBef>
              <a:spcAft>
                <a:spcPts val="0"/>
              </a:spcAft>
              <a:buSzPts val="3000"/>
              <a:buNone/>
              <a:defRPr sz="3000"/>
            </a:lvl4pPr>
            <a:lvl5pPr lvl="4" rtl="0">
              <a:spcBef>
                <a:spcPts val="800"/>
              </a:spcBef>
              <a:spcAft>
                <a:spcPts val="0"/>
              </a:spcAft>
              <a:buSzPts val="3000"/>
              <a:buNone/>
              <a:defRPr sz="3000"/>
            </a:lvl5pPr>
            <a:lvl6pPr lvl="5" rtl="0">
              <a:spcBef>
                <a:spcPts val="800"/>
              </a:spcBef>
              <a:spcAft>
                <a:spcPts val="0"/>
              </a:spcAft>
              <a:buSzPts val="3000"/>
              <a:buNone/>
              <a:defRPr sz="3000"/>
            </a:lvl6pPr>
            <a:lvl7pPr lvl="6" rtl="0">
              <a:spcBef>
                <a:spcPts val="800"/>
              </a:spcBef>
              <a:spcAft>
                <a:spcPts val="0"/>
              </a:spcAft>
              <a:buSzPts val="3000"/>
              <a:buNone/>
              <a:defRPr sz="3000"/>
            </a:lvl7pPr>
            <a:lvl8pPr lvl="7" rtl="0">
              <a:spcBef>
                <a:spcPts val="800"/>
              </a:spcBef>
              <a:spcAft>
                <a:spcPts val="0"/>
              </a:spcAft>
              <a:buSzPts val="3000"/>
              <a:buNone/>
              <a:defRPr sz="3000"/>
            </a:lvl8pPr>
            <a:lvl9pPr lvl="8" rtl="0">
              <a:spcBef>
                <a:spcPts val="800"/>
              </a:spcBef>
              <a:spcAft>
                <a:spcPts val="800"/>
              </a:spcAft>
              <a:buSzPts val="3000"/>
              <a:buNone/>
              <a:defRPr sz="3000"/>
            </a:lvl9pPr>
          </a:lstStyle>
          <a:p>
            <a:endParaRPr/>
          </a:p>
        </p:txBody>
      </p:sp>
    </p:spTree>
  </p:cSld>
  <p:clrMapOvr>
    <a:masterClrMapping/>
  </p:clrMapOvr>
  <p:transition advClick="0" advTm="9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3"/>
            </a:gs>
            <a:gs pos="100000">
              <a:schemeClr val="dk1"/>
            </a:gs>
          </a:gsLst>
          <a:path path="circle">
            <a:fillToRect l="100000" b="100000"/>
          </a:path>
          <a:tileRect t="-100000" r="-100000"/>
        </a:gradFill>
        <a:effectLst/>
      </p:bgPr>
    </p:bg>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0"/>
            <a:ext cx="9144000" cy="5143500"/>
          </a:xfrm>
          <a:prstGeom prst="rect">
            <a:avLst/>
          </a:prstGeom>
          <a:noFill/>
          <a:ln>
            <a:noFill/>
          </a:ln>
        </p:spPr>
      </p:pic>
      <p:sp>
        <p:nvSpPr>
          <p:cNvPr id="18" name="Google Shape;18;p4"/>
          <p:cNvSpPr txBox="1">
            <a:spLocks noGrp="1"/>
          </p:cNvSpPr>
          <p:nvPr>
            <p:ph type="body" idx="1"/>
          </p:nvPr>
        </p:nvSpPr>
        <p:spPr>
          <a:xfrm>
            <a:off x="1007700" y="971525"/>
            <a:ext cx="6117300" cy="3415800"/>
          </a:xfrm>
          <a:prstGeom prst="rect">
            <a:avLst/>
          </a:prstGeom>
        </p:spPr>
        <p:txBody>
          <a:bodyPr spcFirstLastPara="1" wrap="square" lIns="0" tIns="0" rIns="0" bIns="0" anchor="t" anchorCtr="0">
            <a:noAutofit/>
          </a:bodyPr>
          <a:lstStyle>
            <a:lvl1pPr marL="457200" lvl="0" indent="-457200" rtl="0">
              <a:spcBef>
                <a:spcPts val="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1pPr>
            <a:lvl2pPr marL="914400" lvl="1"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2pPr>
            <a:lvl3pPr marL="1371600" lvl="2"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3pPr>
            <a:lvl4pPr marL="1828800" lvl="3"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4pPr>
            <a:lvl5pPr marL="2286000" lvl="4"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5pPr>
            <a:lvl6pPr marL="2743200" lvl="5"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6pPr>
            <a:lvl7pPr marL="3200400" lvl="6"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7pPr>
            <a:lvl8pPr marL="3657600" lvl="7" indent="-457200" rtl="0">
              <a:spcBef>
                <a:spcPts val="800"/>
              </a:spcBef>
              <a:spcAft>
                <a:spcPts val="0"/>
              </a:spcAft>
              <a:buClr>
                <a:schemeClr val="lt1"/>
              </a:buClr>
              <a:buSzPts val="3600"/>
              <a:buFont typeface="Barlow Medium"/>
              <a:buChar char="○"/>
              <a:defRPr sz="3600">
                <a:solidFill>
                  <a:schemeClr val="lt1"/>
                </a:solidFill>
                <a:latin typeface="Barlow Medium"/>
                <a:ea typeface="Barlow Medium"/>
                <a:cs typeface="Barlow Medium"/>
                <a:sym typeface="Barlow Medium"/>
              </a:defRPr>
            </a:lvl8pPr>
            <a:lvl9pPr marL="4114800" lvl="8" indent="-457200" rtl="0">
              <a:spcBef>
                <a:spcPts val="800"/>
              </a:spcBef>
              <a:spcAft>
                <a:spcPts val="800"/>
              </a:spcAft>
              <a:buClr>
                <a:schemeClr val="lt1"/>
              </a:buClr>
              <a:buSzPts val="3600"/>
              <a:buFont typeface="Barlow Medium"/>
              <a:buChar char="■"/>
              <a:defRPr sz="3600">
                <a:solidFill>
                  <a:schemeClr val="lt1"/>
                </a:solidFill>
                <a:latin typeface="Barlow Medium"/>
                <a:ea typeface="Barlow Medium"/>
                <a:cs typeface="Barlow Medium"/>
                <a:sym typeface="Barlow Medium"/>
              </a:defRPr>
            </a:lvl9pPr>
          </a:lstStyle>
          <a:p>
            <a:endParaRPr/>
          </a:p>
        </p:txBody>
      </p:sp>
      <p:sp>
        <p:nvSpPr>
          <p:cNvPr id="19" name="Google Shape;19;p4"/>
          <p:cNvSpPr txBox="1"/>
          <p:nvPr/>
        </p:nvSpPr>
        <p:spPr>
          <a:xfrm>
            <a:off x="531375" y="607944"/>
            <a:ext cx="1957200" cy="653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600">
                <a:solidFill>
                  <a:schemeClr val="accent2"/>
                </a:solidFill>
                <a:latin typeface="Bebas Neue"/>
                <a:ea typeface="Bebas Neue"/>
                <a:cs typeface="Bebas Neue"/>
                <a:sym typeface="Bebas Neue"/>
              </a:rPr>
              <a:t>“</a:t>
            </a:r>
            <a:endParaRPr sz="9600">
              <a:solidFill>
                <a:schemeClr val="accent2"/>
              </a:solidFill>
              <a:latin typeface="Bebas Neue"/>
              <a:ea typeface="Bebas Neue"/>
              <a:cs typeface="Bebas Neue"/>
              <a:sym typeface="Bebas Neue"/>
            </a:endParaRPr>
          </a:p>
        </p:txBody>
      </p:sp>
      <p:sp>
        <p:nvSpPr>
          <p:cNvPr id="20" name="Google Shape;20;p4"/>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23" name="Google Shape;23;p5"/>
          <p:cNvSpPr/>
          <p:nvPr/>
        </p:nvSpPr>
        <p:spPr>
          <a:xfrm rot="5400000">
            <a:off x="728100" y="-727950"/>
            <a:ext cx="1877700" cy="33336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6" name="Google Shape;26;p5"/>
          <p:cNvSpPr txBox="1">
            <a:spLocks noGrp="1"/>
          </p:cNvSpPr>
          <p:nvPr>
            <p:ph type="body" idx="1"/>
          </p:nvPr>
        </p:nvSpPr>
        <p:spPr>
          <a:xfrm>
            <a:off x="855300" y="1576550"/>
            <a:ext cx="7440300" cy="28113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27" name="Google Shape;27;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8"/>
        <p:cNvGrpSpPr/>
        <p:nvPr/>
      </p:nvGrpSpPr>
      <p:grpSpPr>
        <a:xfrm>
          <a:off x="0" y="0"/>
          <a:ext cx="0" cy="0"/>
          <a:chOff x="0" y="0"/>
          <a:chExt cx="0" cy="0"/>
        </a:xfrm>
      </p:grpSpPr>
      <p:pic>
        <p:nvPicPr>
          <p:cNvPr id="29" name="Google Shape;29;p6"/>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30" name="Google Shape;30;p6"/>
          <p:cNvSpPr/>
          <p:nvPr/>
        </p:nvSpPr>
        <p:spPr>
          <a:xfrm rot="5400000">
            <a:off x="728100" y="-727950"/>
            <a:ext cx="1877700" cy="33336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6"/>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3" name="Google Shape;33;p6"/>
          <p:cNvSpPr txBox="1">
            <a:spLocks noGrp="1"/>
          </p:cNvSpPr>
          <p:nvPr>
            <p:ph type="body" idx="1"/>
          </p:nvPr>
        </p:nvSpPr>
        <p:spPr>
          <a:xfrm>
            <a:off x="855275" y="1576550"/>
            <a:ext cx="3473100" cy="3097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4" name="Google Shape;34;p6"/>
          <p:cNvSpPr txBox="1">
            <a:spLocks noGrp="1"/>
          </p:cNvSpPr>
          <p:nvPr>
            <p:ph type="body" idx="2"/>
          </p:nvPr>
        </p:nvSpPr>
        <p:spPr>
          <a:xfrm>
            <a:off x="4815599" y="1576550"/>
            <a:ext cx="3473100" cy="3097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5" name="Google Shape;35;p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
        <p:cNvGrpSpPr/>
        <p:nvPr/>
      </p:nvGrpSpPr>
      <p:grpSpPr>
        <a:xfrm>
          <a:off x="0" y="0"/>
          <a:ext cx="0" cy="0"/>
          <a:chOff x="0" y="0"/>
          <a:chExt cx="0" cy="0"/>
        </a:xfrm>
      </p:grpSpPr>
      <p:pic>
        <p:nvPicPr>
          <p:cNvPr id="37" name="Google Shape;37;p7"/>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38" name="Google Shape;38;p7"/>
          <p:cNvSpPr/>
          <p:nvPr/>
        </p:nvSpPr>
        <p:spPr>
          <a:xfrm rot="5400000">
            <a:off x="728100" y="-727950"/>
            <a:ext cx="1877700" cy="33336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41" name="Google Shape;41;p7"/>
          <p:cNvSpPr txBox="1">
            <a:spLocks noGrp="1"/>
          </p:cNvSpPr>
          <p:nvPr>
            <p:ph type="body" idx="1"/>
          </p:nvPr>
        </p:nvSpPr>
        <p:spPr>
          <a:xfrm>
            <a:off x="855300" y="1576550"/>
            <a:ext cx="2315700" cy="3097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2" name="Google Shape;42;p7"/>
          <p:cNvSpPr txBox="1">
            <a:spLocks noGrp="1"/>
          </p:cNvSpPr>
          <p:nvPr>
            <p:ph type="body" idx="2"/>
          </p:nvPr>
        </p:nvSpPr>
        <p:spPr>
          <a:xfrm>
            <a:off x="3414200" y="1576550"/>
            <a:ext cx="2315700" cy="3097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3" name="Google Shape;43;p7"/>
          <p:cNvSpPr txBox="1">
            <a:spLocks noGrp="1"/>
          </p:cNvSpPr>
          <p:nvPr>
            <p:ph type="body" idx="3"/>
          </p:nvPr>
        </p:nvSpPr>
        <p:spPr>
          <a:xfrm>
            <a:off x="5973099" y="1576550"/>
            <a:ext cx="2315700" cy="3097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4" name="Google Shape;44;p7"/>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pic>
        <p:nvPicPr>
          <p:cNvPr id="46" name="Google Shape;46;p8"/>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47" name="Google Shape;47;p8"/>
          <p:cNvSpPr/>
          <p:nvPr/>
        </p:nvSpPr>
        <p:spPr>
          <a:xfrm rot="5400000">
            <a:off x="728100" y="-727950"/>
            <a:ext cx="1877700" cy="33336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8"/>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50" name="Google Shape;50;p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lt2"/>
        </a:solidFill>
        <a:effectLst/>
      </p:bgPr>
    </p:bg>
    <p:spTree>
      <p:nvGrpSpPr>
        <p:cNvPr id="1" name="Shape 51"/>
        <p:cNvGrpSpPr/>
        <p:nvPr/>
      </p:nvGrpSpPr>
      <p:grpSpPr>
        <a:xfrm>
          <a:off x="0" y="0"/>
          <a:ext cx="0" cy="0"/>
          <a:chOff x="0" y="0"/>
          <a:chExt cx="0" cy="0"/>
        </a:xfrm>
      </p:grpSpPr>
      <p:pic>
        <p:nvPicPr>
          <p:cNvPr id="52" name="Google Shape;52;p9"/>
          <p:cNvPicPr preferRelativeResize="0"/>
          <p:nvPr/>
        </p:nvPicPr>
        <p:blipFill>
          <a:blip r:embed="rId2">
            <a:alphaModFix amt="50000"/>
          </a:blip>
          <a:stretch>
            <a:fillRect/>
          </a:stretch>
        </p:blipFill>
        <p:spPr>
          <a:xfrm>
            <a:off x="0" y="0"/>
            <a:ext cx="9144000" cy="5143500"/>
          </a:xfrm>
          <a:prstGeom prst="rect">
            <a:avLst/>
          </a:prstGeom>
          <a:noFill/>
          <a:ln>
            <a:noFill/>
          </a:ln>
        </p:spPr>
      </p:pic>
      <p:sp>
        <p:nvSpPr>
          <p:cNvPr id="53" name="Google Shape;53;p9"/>
          <p:cNvSpPr/>
          <p:nvPr/>
        </p:nvSpPr>
        <p:spPr>
          <a:xfrm rot="-5400000">
            <a:off x="7741875" y="3741400"/>
            <a:ext cx="1010400" cy="17937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body" idx="1"/>
          </p:nvPr>
        </p:nvSpPr>
        <p:spPr>
          <a:xfrm>
            <a:off x="855300" y="4406300"/>
            <a:ext cx="7433400" cy="519600"/>
          </a:xfrm>
          <a:prstGeom prst="rect">
            <a:avLst/>
          </a:prstGeom>
        </p:spPr>
        <p:txBody>
          <a:bodyPr spcFirstLastPara="1" wrap="square" lIns="0" tIns="0" rIns="0" bIns="0" anchor="t" anchorCtr="0">
            <a:noAutofit/>
          </a:bodyPr>
          <a:lstStyle>
            <a:lvl1pPr marL="457200" lvl="0" indent="-228600" algn="ctr" rtl="0">
              <a:spcBef>
                <a:spcPts val="0"/>
              </a:spcBef>
              <a:spcAft>
                <a:spcPts val="800"/>
              </a:spcAft>
              <a:buSzPts val="1800"/>
              <a:buNone/>
              <a:defRPr sz="1800"/>
            </a:lvl1pPr>
          </a:lstStyle>
          <a:p>
            <a:endParaRPr/>
          </a:p>
        </p:txBody>
      </p:sp>
      <p:sp>
        <p:nvSpPr>
          <p:cNvPr id="55" name="Google Shape;55;p9"/>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
        <p:nvSpPr>
          <p:cNvPr id="56" name="Google Shape;56;p9"/>
          <p:cNvSpPr/>
          <p:nvPr/>
        </p:nvSpPr>
        <p:spPr>
          <a:xfrm rot="5400000">
            <a:off x="390600" y="-390600"/>
            <a:ext cx="1005900" cy="17871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advClick="0" advTm="9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pic>
        <p:nvPicPr>
          <p:cNvPr id="58" name="Google Shape;58;p10"/>
          <p:cNvPicPr preferRelativeResize="0"/>
          <p:nvPr/>
        </p:nvPicPr>
        <p:blipFill>
          <a:blip r:embed="rId2">
            <a:alphaModFix amt="75000"/>
          </a:blip>
          <a:stretch>
            <a:fillRect/>
          </a:stretch>
        </p:blipFill>
        <p:spPr>
          <a:xfrm>
            <a:off x="0" y="0"/>
            <a:ext cx="9144000" cy="5143500"/>
          </a:xfrm>
          <a:prstGeom prst="rect">
            <a:avLst/>
          </a:prstGeom>
          <a:noFill/>
          <a:ln>
            <a:noFill/>
          </a:ln>
        </p:spPr>
      </p:pic>
      <p:sp>
        <p:nvSpPr>
          <p:cNvPr id="59" name="Google Shape;59;p10"/>
          <p:cNvSpPr/>
          <p:nvPr/>
        </p:nvSpPr>
        <p:spPr>
          <a:xfrm rot="5400000">
            <a:off x="390600" y="-390600"/>
            <a:ext cx="1005900" cy="1787100"/>
          </a:xfrm>
          <a:prstGeom prst="rtTriangle">
            <a:avLst/>
          </a:prstGeom>
          <a:gradFill>
            <a:gsLst>
              <a:gs pos="0">
                <a:schemeClr val="accent3"/>
              </a:gs>
              <a:gs pos="5000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0"/>
          <p:cNvSpPr/>
          <p:nvPr/>
        </p:nvSpPr>
        <p:spPr>
          <a:xfrm rot="-5400000">
            <a:off x="7741875" y="3741400"/>
            <a:ext cx="1010400" cy="1793700"/>
          </a:xfrm>
          <a:prstGeom prst="rtTriangle">
            <a:avLst/>
          </a:prstGeom>
          <a:gradFill>
            <a:gsLst>
              <a:gs pos="0">
                <a:schemeClr val="accent2"/>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advClick="0" advTm="9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403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1pPr>
            <a:lvl2pPr lvl="1"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2pPr>
            <a:lvl3pPr lvl="2"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3pPr>
            <a:lvl4pPr lvl="3"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4pPr>
            <a:lvl5pPr lvl="4"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5pPr>
            <a:lvl6pPr lvl="5"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6pPr>
            <a:lvl7pPr lvl="6"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7pPr>
            <a:lvl8pPr lvl="7"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8pPr>
            <a:lvl9pPr lvl="8" rtl="0">
              <a:lnSpc>
                <a:spcPct val="90000"/>
              </a:lnSpc>
              <a:spcBef>
                <a:spcPts val="0"/>
              </a:spcBef>
              <a:spcAft>
                <a:spcPts val="0"/>
              </a:spcAft>
              <a:buClr>
                <a:schemeClr val="dk1"/>
              </a:buClr>
              <a:buSzPts val="3600"/>
              <a:buFont typeface="Bebas Neue"/>
              <a:buNone/>
              <a:defRPr sz="36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855300" y="1576550"/>
            <a:ext cx="7440300" cy="28113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2"/>
              </a:buClr>
              <a:buSzPts val="2400"/>
              <a:buFont typeface="Barlow Light"/>
              <a:buChar char="▸"/>
              <a:defRPr sz="2400">
                <a:solidFill>
                  <a:schemeClr val="dk2"/>
                </a:solidFill>
                <a:latin typeface="Barlow Light"/>
                <a:ea typeface="Barlow Light"/>
                <a:cs typeface="Barlow Light"/>
                <a:sym typeface="Barlow Light"/>
              </a:defRPr>
            </a:lvl1pPr>
            <a:lvl2pPr marL="914400" lvl="1" indent="-381000" rtl="0">
              <a:lnSpc>
                <a:spcPct val="115000"/>
              </a:lnSpc>
              <a:spcBef>
                <a:spcPts val="800"/>
              </a:spcBef>
              <a:spcAft>
                <a:spcPts val="0"/>
              </a:spcAft>
              <a:buClr>
                <a:schemeClr val="accent3"/>
              </a:buClr>
              <a:buSzPts val="2400"/>
              <a:buFont typeface="Barlow Light"/>
              <a:buChar char="▹"/>
              <a:defRPr sz="2400">
                <a:solidFill>
                  <a:schemeClr val="dk2"/>
                </a:solidFill>
                <a:latin typeface="Barlow Light"/>
                <a:ea typeface="Barlow Light"/>
                <a:cs typeface="Barlow Light"/>
                <a:sym typeface="Barlow Light"/>
              </a:defRPr>
            </a:lvl2pPr>
            <a:lvl3pPr marL="1371600" lvl="2" indent="-381000" rtl="0">
              <a:lnSpc>
                <a:spcPct val="115000"/>
              </a:lnSpc>
              <a:spcBef>
                <a:spcPts val="800"/>
              </a:spcBef>
              <a:spcAft>
                <a:spcPts val="0"/>
              </a:spcAft>
              <a:buClr>
                <a:schemeClr val="accent3"/>
              </a:buClr>
              <a:buSzPts val="2400"/>
              <a:buFont typeface="Barlow Light"/>
              <a:buChar char="▹"/>
              <a:defRPr sz="2400">
                <a:solidFill>
                  <a:schemeClr val="dk2"/>
                </a:solidFill>
                <a:latin typeface="Barlow Light"/>
                <a:ea typeface="Barlow Light"/>
                <a:cs typeface="Barlow Light"/>
                <a:sym typeface="Barlow Light"/>
              </a:defRPr>
            </a:lvl3pPr>
            <a:lvl4pPr marL="1828800" lvl="3"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4pPr>
            <a:lvl5pPr marL="2286000" lvl="4"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5pPr>
            <a:lvl6pPr marL="2743200" lvl="5"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6pPr>
            <a:lvl7pPr marL="3200400" lvl="6"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7pPr>
            <a:lvl8pPr marL="3657600" lvl="7" indent="-381000" rtl="0">
              <a:lnSpc>
                <a:spcPct val="115000"/>
              </a:lnSpc>
              <a:spcBef>
                <a:spcPts val="800"/>
              </a:spcBef>
              <a:spcAft>
                <a:spcPts val="0"/>
              </a:spcAft>
              <a:buClr>
                <a:schemeClr val="dk2"/>
              </a:buClr>
              <a:buSzPts val="2400"/>
              <a:buFont typeface="Barlow Light"/>
              <a:buChar char="○"/>
              <a:defRPr sz="2400">
                <a:solidFill>
                  <a:schemeClr val="dk2"/>
                </a:solidFill>
                <a:latin typeface="Barlow Light"/>
                <a:ea typeface="Barlow Light"/>
                <a:cs typeface="Barlow Light"/>
                <a:sym typeface="Barlow Light"/>
              </a:defRPr>
            </a:lvl8pPr>
            <a:lvl9pPr marL="4114800" lvl="8" indent="-381000" rtl="0">
              <a:lnSpc>
                <a:spcPct val="115000"/>
              </a:lnSpc>
              <a:spcBef>
                <a:spcPts val="800"/>
              </a:spcBef>
              <a:spcAft>
                <a:spcPts val="800"/>
              </a:spcAft>
              <a:buClr>
                <a:schemeClr val="dk2"/>
              </a:buClr>
              <a:buSzPts val="2400"/>
              <a:buFont typeface="Barlow Light"/>
              <a:buChar char="■"/>
              <a:defRPr sz="2400">
                <a:solidFill>
                  <a:schemeClr val="dk2"/>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500">
                <a:solidFill>
                  <a:schemeClr val="lt1"/>
                </a:solidFill>
                <a:latin typeface="Bebas Neue"/>
                <a:ea typeface="Bebas Neue"/>
                <a:cs typeface="Bebas Neue"/>
                <a:sym typeface="Bebas Neue"/>
              </a:defRPr>
            </a:lvl1pPr>
            <a:lvl2pPr lvl="1" algn="r" rtl="0">
              <a:buNone/>
              <a:defRPr sz="1500">
                <a:solidFill>
                  <a:schemeClr val="lt1"/>
                </a:solidFill>
                <a:latin typeface="Bebas Neue"/>
                <a:ea typeface="Bebas Neue"/>
                <a:cs typeface="Bebas Neue"/>
                <a:sym typeface="Bebas Neue"/>
              </a:defRPr>
            </a:lvl2pPr>
            <a:lvl3pPr lvl="2" algn="r" rtl="0">
              <a:buNone/>
              <a:defRPr sz="1500">
                <a:solidFill>
                  <a:schemeClr val="lt1"/>
                </a:solidFill>
                <a:latin typeface="Bebas Neue"/>
                <a:ea typeface="Bebas Neue"/>
                <a:cs typeface="Bebas Neue"/>
                <a:sym typeface="Bebas Neue"/>
              </a:defRPr>
            </a:lvl3pPr>
            <a:lvl4pPr lvl="3" algn="r" rtl="0">
              <a:buNone/>
              <a:defRPr sz="1500">
                <a:solidFill>
                  <a:schemeClr val="lt1"/>
                </a:solidFill>
                <a:latin typeface="Bebas Neue"/>
                <a:ea typeface="Bebas Neue"/>
                <a:cs typeface="Bebas Neue"/>
                <a:sym typeface="Bebas Neue"/>
              </a:defRPr>
            </a:lvl4pPr>
            <a:lvl5pPr lvl="4" algn="r" rtl="0">
              <a:buNone/>
              <a:defRPr sz="1500">
                <a:solidFill>
                  <a:schemeClr val="lt1"/>
                </a:solidFill>
                <a:latin typeface="Bebas Neue"/>
                <a:ea typeface="Bebas Neue"/>
                <a:cs typeface="Bebas Neue"/>
                <a:sym typeface="Bebas Neue"/>
              </a:defRPr>
            </a:lvl5pPr>
            <a:lvl6pPr lvl="5" algn="r" rtl="0">
              <a:buNone/>
              <a:defRPr sz="1500">
                <a:solidFill>
                  <a:schemeClr val="lt1"/>
                </a:solidFill>
                <a:latin typeface="Bebas Neue"/>
                <a:ea typeface="Bebas Neue"/>
                <a:cs typeface="Bebas Neue"/>
                <a:sym typeface="Bebas Neue"/>
              </a:defRPr>
            </a:lvl6pPr>
            <a:lvl7pPr lvl="6" algn="r" rtl="0">
              <a:buNone/>
              <a:defRPr sz="1500">
                <a:solidFill>
                  <a:schemeClr val="lt1"/>
                </a:solidFill>
                <a:latin typeface="Bebas Neue"/>
                <a:ea typeface="Bebas Neue"/>
                <a:cs typeface="Bebas Neue"/>
                <a:sym typeface="Bebas Neue"/>
              </a:defRPr>
            </a:lvl7pPr>
            <a:lvl8pPr lvl="7" algn="r" rtl="0">
              <a:buNone/>
              <a:defRPr sz="1500">
                <a:solidFill>
                  <a:schemeClr val="lt1"/>
                </a:solidFill>
                <a:latin typeface="Bebas Neue"/>
                <a:ea typeface="Bebas Neue"/>
                <a:cs typeface="Bebas Neue"/>
                <a:sym typeface="Bebas Neue"/>
              </a:defRPr>
            </a:lvl8pPr>
            <a:lvl9pPr lvl="8" algn="r" rtl="0">
              <a:buNone/>
              <a:defRPr sz="1500">
                <a:solidFill>
                  <a:schemeClr val="lt1"/>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advClick="0" advTm="9000">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grpSp>
        <p:nvGrpSpPr>
          <p:cNvPr id="66" name="Google Shape;66;p11"/>
          <p:cNvGrpSpPr/>
          <p:nvPr/>
        </p:nvGrpSpPr>
        <p:grpSpPr>
          <a:xfrm>
            <a:off x="1229513" y="219000"/>
            <a:ext cx="6684974" cy="4705501"/>
            <a:chOff x="1229513" y="219000"/>
            <a:chExt cx="6684974" cy="4705501"/>
          </a:xfrm>
        </p:grpSpPr>
        <p:pic>
          <p:nvPicPr>
            <p:cNvPr id="67" name="Google Shape;67;p11"/>
            <p:cNvPicPr preferRelativeResize="0"/>
            <p:nvPr/>
          </p:nvPicPr>
          <p:blipFill rotWithShape="1">
            <a:blip r:embed="rId3">
              <a:alphaModFix/>
            </a:blip>
            <a:srcRect r="1078"/>
            <a:stretch/>
          </p:blipFill>
          <p:spPr>
            <a:xfrm>
              <a:off x="1229513" y="219000"/>
              <a:ext cx="6684974" cy="4705501"/>
            </a:xfrm>
            <a:prstGeom prst="rect">
              <a:avLst/>
            </a:prstGeom>
            <a:noFill/>
            <a:ln w="38100" cap="flat" cmpd="sng">
              <a:solidFill>
                <a:srgbClr val="38761D"/>
              </a:solidFill>
              <a:prstDash val="solid"/>
              <a:round/>
              <a:headEnd type="none" w="sm" len="sm"/>
              <a:tailEnd type="none" w="sm" len="sm"/>
            </a:ln>
          </p:spPr>
        </p:pic>
        <p:sp>
          <p:nvSpPr>
            <p:cNvPr id="68" name="Google Shape;68;p11"/>
            <p:cNvSpPr txBox="1"/>
            <p:nvPr/>
          </p:nvSpPr>
          <p:spPr>
            <a:xfrm>
              <a:off x="1546975" y="2681000"/>
              <a:ext cx="6142200" cy="20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Calibri"/>
                  <a:ea typeface="Calibri"/>
                  <a:cs typeface="Calibri"/>
                  <a:sym typeface="Calibri"/>
                </a:rPr>
                <a:t>Watershed Society </a:t>
              </a:r>
              <a:endParaRPr sz="3000">
                <a:solidFill>
                  <a:srgbClr val="FFFFFF"/>
                </a:solidFill>
                <a:latin typeface="Calibri"/>
                <a:ea typeface="Calibri"/>
                <a:cs typeface="Calibri"/>
                <a:sym typeface="Calibri"/>
              </a:endParaRPr>
            </a:p>
            <a:p>
              <a:pPr marL="0" lvl="0" indent="0" algn="ctr" rtl="0">
                <a:spcBef>
                  <a:spcPts val="0"/>
                </a:spcBef>
                <a:spcAft>
                  <a:spcPts val="0"/>
                </a:spcAft>
                <a:buNone/>
              </a:pPr>
              <a:endParaRPr sz="2300" b="1">
                <a:solidFill>
                  <a:srgbClr val="FFFFFF"/>
                </a:solidFill>
                <a:latin typeface="Calibri"/>
                <a:ea typeface="Calibri"/>
                <a:cs typeface="Calibri"/>
                <a:sym typeface="Calibri"/>
              </a:endParaRPr>
            </a:p>
            <a:p>
              <a:pPr marL="0" lvl="0" indent="0" algn="ctr" rtl="0">
                <a:spcBef>
                  <a:spcPts val="0"/>
                </a:spcBef>
                <a:spcAft>
                  <a:spcPts val="0"/>
                </a:spcAft>
                <a:buNone/>
              </a:pPr>
              <a:r>
                <a:rPr lang="en" sz="2300" b="1">
                  <a:solidFill>
                    <a:srgbClr val="FFFFFF"/>
                  </a:solidFill>
                  <a:latin typeface="Calibri"/>
                  <a:ea typeface="Calibri"/>
                  <a:cs typeface="Calibri"/>
                  <a:sym typeface="Calibri"/>
                </a:rPr>
                <a:t>Presentation of concern for the </a:t>
              </a:r>
              <a:endParaRPr sz="2300" b="1">
                <a:solidFill>
                  <a:srgbClr val="FFFFFF"/>
                </a:solidFill>
                <a:latin typeface="Calibri"/>
                <a:ea typeface="Calibri"/>
                <a:cs typeface="Calibri"/>
                <a:sym typeface="Calibri"/>
              </a:endParaRPr>
            </a:p>
            <a:p>
              <a:pPr marL="0" lvl="0" indent="0" algn="ctr" rtl="0">
                <a:spcBef>
                  <a:spcPts val="0"/>
                </a:spcBef>
                <a:spcAft>
                  <a:spcPts val="0"/>
                </a:spcAft>
                <a:buNone/>
              </a:pPr>
              <a:r>
                <a:rPr lang="en" sz="2300" b="1">
                  <a:solidFill>
                    <a:srgbClr val="FFFFFF"/>
                  </a:solidFill>
                  <a:latin typeface="Calibri"/>
                  <a:ea typeface="Calibri"/>
                  <a:cs typeface="Calibri"/>
                  <a:sym typeface="Calibri"/>
                </a:rPr>
                <a:t>Medicine River and Paskapoo Aquifer </a:t>
              </a:r>
              <a:endParaRPr sz="2300" b="1">
                <a:solidFill>
                  <a:srgbClr val="FFFFFF"/>
                </a:solidFill>
                <a:latin typeface="Calibri"/>
                <a:ea typeface="Calibri"/>
                <a:cs typeface="Calibri"/>
                <a:sym typeface="Calibri"/>
              </a:endParaRPr>
            </a:p>
            <a:p>
              <a:pPr marL="0" lvl="0" indent="0" algn="ctr" rtl="0">
                <a:spcBef>
                  <a:spcPts val="0"/>
                </a:spcBef>
                <a:spcAft>
                  <a:spcPts val="0"/>
                </a:spcAft>
                <a:buNone/>
              </a:pPr>
              <a:r>
                <a:rPr lang="en" sz="2300" b="1">
                  <a:solidFill>
                    <a:srgbClr val="FFFFFF"/>
                  </a:solidFill>
                  <a:latin typeface="Calibri"/>
                  <a:ea typeface="Calibri"/>
                  <a:cs typeface="Calibri"/>
                  <a:sym typeface="Calibri"/>
                </a:rPr>
                <a:t>March 16, 2026</a:t>
              </a:r>
              <a:endParaRPr sz="2300" b="1">
                <a:solidFill>
                  <a:srgbClr val="FFFFFF"/>
                </a:solidFill>
                <a:latin typeface="Calibri"/>
                <a:ea typeface="Calibri"/>
                <a:cs typeface="Calibri"/>
                <a:sym typeface="Calibri"/>
              </a:endParaRPr>
            </a:p>
          </p:txBody>
        </p:sp>
      </p:grpSp>
    </p:spTree>
  </p:cSld>
  <p:clrMapOvr>
    <a:masterClrMapping/>
  </p:clrMapOvr>
  <p:transition advClick="0" advTm="900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991175" y="261450"/>
            <a:ext cx="5455200" cy="7149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5100"/>
              <a:t>Discussion “AGENDA”</a:t>
            </a:r>
            <a:endParaRPr sz="5100"/>
          </a:p>
        </p:txBody>
      </p:sp>
      <p:sp>
        <p:nvSpPr>
          <p:cNvPr id="74" name="Google Shape;74;p12"/>
          <p:cNvSpPr txBox="1">
            <a:spLocks noGrp="1"/>
          </p:cNvSpPr>
          <p:nvPr>
            <p:ph type="body" idx="1"/>
          </p:nvPr>
        </p:nvSpPr>
        <p:spPr>
          <a:xfrm>
            <a:off x="1129350" y="1133950"/>
            <a:ext cx="7616100" cy="3539700"/>
          </a:xfrm>
          <a:prstGeom prst="rect">
            <a:avLst/>
          </a:prstGeom>
        </p:spPr>
        <p:txBody>
          <a:bodyPr spcFirstLastPara="1" wrap="square" lIns="0" tIns="0" rIns="0" bIns="0" anchor="t" anchorCtr="0">
            <a:noAutofit/>
          </a:bodyPr>
          <a:lstStyle/>
          <a:p>
            <a:pPr marL="457200" lvl="0" indent="-431800" algn="l" rtl="0">
              <a:spcBef>
                <a:spcPts val="0"/>
              </a:spcBef>
              <a:spcAft>
                <a:spcPts val="0"/>
              </a:spcAft>
              <a:buClr>
                <a:schemeClr val="dk1"/>
              </a:buClr>
              <a:buSzPts val="3200"/>
              <a:buFont typeface="Arial"/>
              <a:buAutoNum type="arabicPeriod"/>
            </a:pPr>
            <a:r>
              <a:rPr lang="en" sz="3200" b="1">
                <a:solidFill>
                  <a:schemeClr val="dk1"/>
                </a:solidFill>
                <a:latin typeface="Arial"/>
                <a:ea typeface="Arial"/>
                <a:cs typeface="Arial"/>
                <a:sym typeface="Arial"/>
              </a:rPr>
              <a:t>Membership</a:t>
            </a:r>
            <a:endParaRPr sz="3200" b="1">
              <a:solidFill>
                <a:schemeClr val="dk1"/>
              </a:solidFill>
              <a:latin typeface="Arial"/>
              <a:ea typeface="Arial"/>
              <a:cs typeface="Arial"/>
              <a:sym typeface="Arial"/>
            </a:endParaRPr>
          </a:p>
          <a:p>
            <a:pPr marL="457200" lvl="0" indent="-431800" algn="l" rtl="0">
              <a:spcBef>
                <a:spcPts val="0"/>
              </a:spcBef>
              <a:spcAft>
                <a:spcPts val="0"/>
              </a:spcAft>
              <a:buClr>
                <a:schemeClr val="dk1"/>
              </a:buClr>
              <a:buSzPts val="3200"/>
              <a:buFont typeface="Arial"/>
              <a:buAutoNum type="arabicPeriod"/>
            </a:pPr>
            <a:r>
              <a:rPr lang="en" sz="3200" b="1">
                <a:solidFill>
                  <a:schemeClr val="dk1"/>
                </a:solidFill>
                <a:latin typeface="Arial"/>
                <a:ea typeface="Arial"/>
                <a:cs typeface="Arial"/>
                <a:sym typeface="Arial"/>
              </a:rPr>
              <a:t>Presentation priorities</a:t>
            </a:r>
            <a:endParaRPr sz="3200" b="1">
              <a:solidFill>
                <a:schemeClr val="dk1"/>
              </a:solidFill>
              <a:latin typeface="Arial"/>
              <a:ea typeface="Arial"/>
              <a:cs typeface="Arial"/>
              <a:sym typeface="Arial"/>
            </a:endParaRPr>
          </a:p>
          <a:p>
            <a:pPr marL="914400" lvl="1" indent="-431800" algn="l" rtl="0">
              <a:spcBef>
                <a:spcPts val="0"/>
              </a:spcBef>
              <a:spcAft>
                <a:spcPts val="0"/>
              </a:spcAft>
              <a:buClr>
                <a:schemeClr val="dk1"/>
              </a:buClr>
              <a:buSzPts val="3200"/>
              <a:buFont typeface="Arial"/>
              <a:buAutoNum type="alphaLcPeriod"/>
            </a:pPr>
            <a:r>
              <a:rPr lang="en" sz="3200" b="1">
                <a:solidFill>
                  <a:schemeClr val="dk1"/>
                </a:solidFill>
                <a:latin typeface="Arial"/>
                <a:ea typeface="Arial"/>
                <a:cs typeface="Arial"/>
                <a:sym typeface="Arial"/>
              </a:rPr>
              <a:t>State of the River and Aquifer</a:t>
            </a:r>
            <a:endParaRPr sz="3200" b="1">
              <a:solidFill>
                <a:schemeClr val="dk1"/>
              </a:solidFill>
              <a:latin typeface="Arial"/>
              <a:ea typeface="Arial"/>
              <a:cs typeface="Arial"/>
              <a:sym typeface="Arial"/>
            </a:endParaRPr>
          </a:p>
          <a:p>
            <a:pPr marL="914400" lvl="1" indent="-431800" algn="l" rtl="0">
              <a:spcBef>
                <a:spcPts val="0"/>
              </a:spcBef>
              <a:spcAft>
                <a:spcPts val="0"/>
              </a:spcAft>
              <a:buClr>
                <a:schemeClr val="dk1"/>
              </a:buClr>
              <a:buSzPts val="3200"/>
              <a:buFont typeface="Arial"/>
              <a:buAutoNum type="alphaLcPeriod"/>
            </a:pPr>
            <a:r>
              <a:rPr lang="en" sz="3200" b="1">
                <a:solidFill>
                  <a:schemeClr val="dk1"/>
                </a:solidFill>
                <a:latin typeface="Arial"/>
                <a:ea typeface="Arial"/>
                <a:cs typeface="Arial"/>
                <a:sym typeface="Arial"/>
              </a:rPr>
              <a:t>Data collection</a:t>
            </a:r>
            <a:endParaRPr sz="3200" b="1">
              <a:solidFill>
                <a:schemeClr val="dk1"/>
              </a:solidFill>
              <a:latin typeface="Arial"/>
              <a:ea typeface="Arial"/>
              <a:cs typeface="Arial"/>
              <a:sym typeface="Arial"/>
            </a:endParaRPr>
          </a:p>
          <a:p>
            <a:pPr marL="914400" lvl="1" indent="-431800" algn="l" rtl="0">
              <a:spcBef>
                <a:spcPts val="0"/>
              </a:spcBef>
              <a:spcAft>
                <a:spcPts val="0"/>
              </a:spcAft>
              <a:buClr>
                <a:schemeClr val="dk1"/>
              </a:buClr>
              <a:buSzPts val="3200"/>
              <a:buFont typeface="Arial"/>
              <a:buAutoNum type="alphaLcPeriod"/>
            </a:pPr>
            <a:r>
              <a:rPr lang="en" sz="3200" b="1">
                <a:solidFill>
                  <a:schemeClr val="dk1"/>
                </a:solidFill>
                <a:latin typeface="Arial"/>
                <a:ea typeface="Arial"/>
                <a:cs typeface="Arial"/>
                <a:sym typeface="Arial"/>
              </a:rPr>
              <a:t>Coordinating with Drought Cycles</a:t>
            </a:r>
            <a:endParaRPr sz="3200" b="1">
              <a:solidFill>
                <a:schemeClr val="dk1"/>
              </a:solidFill>
              <a:latin typeface="Arial"/>
              <a:ea typeface="Arial"/>
              <a:cs typeface="Arial"/>
              <a:sym typeface="Arial"/>
            </a:endParaRPr>
          </a:p>
          <a:p>
            <a:pPr marL="457200" lvl="0" indent="-431800" algn="l" rtl="0">
              <a:spcBef>
                <a:spcPts val="0"/>
              </a:spcBef>
              <a:spcAft>
                <a:spcPts val="0"/>
              </a:spcAft>
              <a:buClr>
                <a:schemeClr val="dk1"/>
              </a:buClr>
              <a:buSzPts val="3200"/>
              <a:buFont typeface="Arial"/>
              <a:buAutoNum type="arabicPeriod"/>
            </a:pPr>
            <a:r>
              <a:rPr lang="en" sz="3200" b="1">
                <a:solidFill>
                  <a:schemeClr val="dk1"/>
                </a:solidFill>
                <a:latin typeface="Arial"/>
                <a:ea typeface="Arial"/>
                <a:cs typeface="Arial"/>
                <a:sym typeface="Arial"/>
              </a:rPr>
              <a:t>Summary and future solutions</a:t>
            </a:r>
            <a:endParaRPr sz="3200" b="1">
              <a:solidFill>
                <a:schemeClr val="dk1"/>
              </a:solidFill>
              <a:latin typeface="Arial"/>
              <a:ea typeface="Arial"/>
              <a:cs typeface="Arial"/>
              <a:sym typeface="Arial"/>
            </a:endParaRPr>
          </a:p>
        </p:txBody>
      </p:sp>
      <p:sp>
        <p:nvSpPr>
          <p:cNvPr id="75" name="Google Shape;75;p12"/>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pic>
        <p:nvPicPr>
          <p:cNvPr id="76" name="Google Shape;76;p12"/>
          <p:cNvPicPr preferRelativeResize="0"/>
          <p:nvPr/>
        </p:nvPicPr>
        <p:blipFill>
          <a:blip r:embed="rId3">
            <a:alphaModFix/>
          </a:blip>
          <a:stretch>
            <a:fillRect/>
          </a:stretch>
        </p:blipFill>
        <p:spPr>
          <a:xfrm>
            <a:off x="7135975" y="261438"/>
            <a:ext cx="1571100" cy="1493100"/>
          </a:xfrm>
          <a:prstGeom prst="rect">
            <a:avLst/>
          </a:prstGeom>
          <a:noFill/>
          <a:ln>
            <a:noFill/>
          </a:ln>
        </p:spPr>
      </p:pic>
    </p:spTree>
  </p:cSld>
  <p:clrMapOvr>
    <a:masterClrMapping/>
  </p:clrMapOvr>
  <p:transition advClick="0" advTm="9000">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3"/>
          <p:cNvSpPr txBox="1">
            <a:spLocks noGrp="1"/>
          </p:cNvSpPr>
          <p:nvPr>
            <p:ph type="body" idx="1"/>
          </p:nvPr>
        </p:nvSpPr>
        <p:spPr>
          <a:xfrm>
            <a:off x="418425" y="734650"/>
            <a:ext cx="4603500" cy="3939000"/>
          </a:xfrm>
          <a:prstGeom prst="rect">
            <a:avLst/>
          </a:prstGeom>
        </p:spPr>
        <p:txBody>
          <a:bodyPr spcFirstLastPara="1" wrap="square" lIns="0" tIns="0" rIns="0" bIns="0" anchor="t" anchorCtr="0">
            <a:noAutofit/>
          </a:bodyPr>
          <a:lstStyle/>
          <a:p>
            <a:pPr marL="914400" lvl="0" indent="0" algn="l" rtl="0">
              <a:lnSpc>
                <a:spcPct val="115000"/>
              </a:lnSpc>
              <a:spcBef>
                <a:spcPts val="0"/>
              </a:spcBef>
              <a:spcAft>
                <a:spcPts val="0"/>
              </a:spcAft>
              <a:buNone/>
            </a:pPr>
            <a:r>
              <a:rPr lang="en" sz="2700" b="1">
                <a:solidFill>
                  <a:srgbClr val="F1C232"/>
                </a:solidFill>
                <a:latin typeface="Times New Roman"/>
                <a:ea typeface="Times New Roman"/>
                <a:cs typeface="Times New Roman"/>
                <a:sym typeface="Times New Roman"/>
              </a:rPr>
              <a:t>Society Composition</a:t>
            </a:r>
            <a:endParaRPr sz="2700" b="1">
              <a:solidFill>
                <a:srgbClr val="F1C232"/>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en" sz="1800" b="1">
                <a:solidFill>
                  <a:schemeClr val="accent6"/>
                </a:solidFill>
                <a:latin typeface="Calibri"/>
                <a:ea typeface="Calibri"/>
                <a:cs typeface="Calibri"/>
                <a:sym typeface="Calibri"/>
              </a:rPr>
              <a:t>Formal representation on the board from</a:t>
            </a: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r>
              <a:rPr lang="en" sz="1800" b="1">
                <a:solidFill>
                  <a:schemeClr val="accent6"/>
                </a:solidFill>
                <a:latin typeface="Calibri"/>
                <a:ea typeface="Calibri"/>
                <a:cs typeface="Calibri"/>
                <a:sym typeface="Calibri"/>
              </a:rPr>
              <a:t>7 municipalities: </a:t>
            </a: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r>
              <a:rPr lang="en" sz="1800" b="1">
                <a:solidFill>
                  <a:schemeClr val="accent6"/>
                </a:solidFill>
                <a:latin typeface="Calibri"/>
                <a:ea typeface="Calibri"/>
                <a:cs typeface="Calibri"/>
                <a:sym typeface="Calibri"/>
              </a:rPr>
              <a:t>Town of Sylvan Lake, Town of Eckville, Town of Bentley, Clearwater County, Red Deer County, Lacombe County, and Ponoka county. </a:t>
            </a: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r>
              <a:rPr lang="en" sz="1800" b="1">
                <a:solidFill>
                  <a:schemeClr val="accent6"/>
                </a:solidFill>
                <a:latin typeface="Calibri"/>
                <a:ea typeface="Calibri"/>
                <a:cs typeface="Calibri"/>
                <a:sym typeface="Calibri"/>
              </a:rPr>
              <a:t>Other board members: farmers, aquaculturists, and interested citizens.</a:t>
            </a: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endParaRPr sz="1800" b="1">
              <a:solidFill>
                <a:schemeClr val="accent6"/>
              </a:solidFill>
              <a:latin typeface="Calibri"/>
              <a:ea typeface="Calibri"/>
              <a:cs typeface="Calibri"/>
              <a:sym typeface="Calibri"/>
            </a:endParaRPr>
          </a:p>
          <a:p>
            <a:pPr marL="0" lvl="0" indent="0" algn="l" rtl="0">
              <a:lnSpc>
                <a:spcPct val="100000"/>
              </a:lnSpc>
              <a:spcBef>
                <a:spcPts val="0"/>
              </a:spcBef>
              <a:spcAft>
                <a:spcPts val="0"/>
              </a:spcAft>
              <a:buNone/>
            </a:pPr>
            <a:r>
              <a:rPr lang="en" sz="1800" b="1">
                <a:solidFill>
                  <a:schemeClr val="accent6"/>
                </a:solidFill>
                <a:latin typeface="Calibri"/>
                <a:ea typeface="Calibri"/>
                <a:cs typeface="Calibri"/>
                <a:sym typeface="Calibri"/>
              </a:rPr>
              <a:t>Collectively, our board represents 77,000 people.</a:t>
            </a:r>
            <a:endParaRPr/>
          </a:p>
        </p:txBody>
      </p:sp>
      <p:sp>
        <p:nvSpPr>
          <p:cNvPr id="82" name="Google Shape;82;p13"/>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83" name="Google Shape;83;p13" title="Screenshot 2026-03-05 at 12.25.53 AM.png"/>
          <p:cNvPicPr preferRelativeResize="0"/>
          <p:nvPr/>
        </p:nvPicPr>
        <p:blipFill>
          <a:blip r:embed="rId3">
            <a:alphaModFix/>
          </a:blip>
          <a:stretch>
            <a:fillRect/>
          </a:stretch>
        </p:blipFill>
        <p:spPr>
          <a:xfrm>
            <a:off x="5189598" y="1282575"/>
            <a:ext cx="3829301" cy="2657526"/>
          </a:xfrm>
          <a:prstGeom prst="rect">
            <a:avLst/>
          </a:prstGeom>
          <a:noFill/>
          <a:ln w="28575" cap="flat" cmpd="sng">
            <a:solidFill>
              <a:srgbClr val="0000FF"/>
            </a:solidFill>
            <a:prstDash val="solid"/>
            <a:round/>
            <a:headEnd type="none" w="sm" len="sm"/>
            <a:tailEnd type="none" w="sm" len="sm"/>
          </a:ln>
        </p:spPr>
      </p:pic>
    </p:spTree>
  </p:cSld>
  <p:clrMapOvr>
    <a:masterClrMapping/>
  </p:clrMapOvr>
  <p:transition advClick="0" advTm="9000">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4" title="IMG_3091.PNG"/>
          <p:cNvPicPr preferRelativeResize="0"/>
          <p:nvPr/>
        </p:nvPicPr>
        <p:blipFill>
          <a:blip r:embed="rId3">
            <a:alphaModFix/>
          </a:blip>
          <a:stretch>
            <a:fillRect/>
          </a:stretch>
        </p:blipFill>
        <p:spPr>
          <a:xfrm>
            <a:off x="1524000" y="140938"/>
            <a:ext cx="6096000" cy="4600575"/>
          </a:xfrm>
          <a:prstGeom prst="rect">
            <a:avLst/>
          </a:prstGeom>
          <a:noFill/>
          <a:ln w="28575" cap="flat" cmpd="sng">
            <a:solidFill>
              <a:srgbClr val="FFE599"/>
            </a:solidFill>
            <a:prstDash val="solid"/>
            <a:round/>
            <a:headEnd type="none" w="sm" len="sm"/>
            <a:tailEnd type="none" w="sm" len="sm"/>
          </a:ln>
        </p:spPr>
      </p:pic>
      <p:sp>
        <p:nvSpPr>
          <p:cNvPr id="89" name="Google Shape;89;p14"/>
          <p:cNvSpPr txBox="1"/>
          <p:nvPr/>
        </p:nvSpPr>
        <p:spPr>
          <a:xfrm>
            <a:off x="1524000" y="1160872"/>
            <a:ext cx="6142200" cy="353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chemeClr val="lt1"/>
                </a:solidFill>
                <a:latin typeface="Calibri"/>
                <a:ea typeface="Calibri"/>
                <a:cs typeface="Calibri"/>
                <a:sym typeface="Calibri"/>
              </a:rPr>
              <a:t>80 km long as the crow  flies but 400 km long by canoe</a:t>
            </a:r>
            <a:endParaRPr sz="2000" b="1">
              <a:solidFill>
                <a:schemeClr val="lt1"/>
              </a:solidFill>
              <a:latin typeface="Calibri"/>
              <a:ea typeface="Calibri"/>
              <a:cs typeface="Calibri"/>
              <a:sym typeface="Calibri"/>
            </a:endParaRPr>
          </a:p>
          <a:p>
            <a:pPr marL="0" lvl="0" indent="0" algn="ctr" rtl="0">
              <a:spcBef>
                <a:spcPts val="0"/>
              </a:spcBef>
              <a:spcAft>
                <a:spcPts val="0"/>
              </a:spcAft>
              <a:buNone/>
            </a:pPr>
            <a:endParaRPr sz="2000" b="1">
              <a:solidFill>
                <a:schemeClr val="lt1"/>
              </a:solidFill>
              <a:latin typeface="Calibri"/>
              <a:ea typeface="Calibri"/>
              <a:cs typeface="Calibri"/>
              <a:sym typeface="Calibri"/>
            </a:endParaRPr>
          </a:p>
          <a:p>
            <a:pPr marL="0" lvl="0" indent="0" algn="ctr" rtl="0">
              <a:spcBef>
                <a:spcPts val="0"/>
              </a:spcBef>
              <a:spcAft>
                <a:spcPts val="0"/>
              </a:spcAft>
              <a:buNone/>
            </a:pPr>
            <a:endParaRPr sz="2000" b="1">
              <a:solidFill>
                <a:schemeClr val="lt1"/>
              </a:solidFill>
              <a:latin typeface="Calibri"/>
              <a:ea typeface="Calibri"/>
              <a:cs typeface="Calibri"/>
              <a:sym typeface="Calibri"/>
            </a:endParaRPr>
          </a:p>
          <a:p>
            <a:pPr marL="0" lvl="0" indent="0" algn="ctr" rtl="0">
              <a:spcBef>
                <a:spcPts val="0"/>
              </a:spcBef>
              <a:spcAft>
                <a:spcPts val="0"/>
              </a:spcAft>
              <a:buNone/>
            </a:pPr>
            <a:r>
              <a:rPr lang="en" sz="2000" b="1">
                <a:solidFill>
                  <a:schemeClr val="lt1"/>
                </a:solidFill>
                <a:latin typeface="Calibri"/>
                <a:ea typeface="Calibri"/>
                <a:cs typeface="Calibri"/>
                <a:sym typeface="Calibri"/>
              </a:rPr>
              <a:t> Gradient of .00019</a:t>
            </a:r>
            <a:endParaRPr sz="2000" b="1">
              <a:solidFill>
                <a:schemeClr val="lt1"/>
              </a:solidFill>
              <a:latin typeface="Calibri"/>
              <a:ea typeface="Calibri"/>
              <a:cs typeface="Calibri"/>
              <a:sym typeface="Calibri"/>
            </a:endParaRPr>
          </a:p>
          <a:p>
            <a:pPr marL="0" lvl="0" indent="0" algn="ctr" rtl="0">
              <a:spcBef>
                <a:spcPts val="0"/>
              </a:spcBef>
              <a:spcAft>
                <a:spcPts val="0"/>
              </a:spcAft>
              <a:buNone/>
            </a:pPr>
            <a:r>
              <a:rPr lang="en" sz="2000" b="1">
                <a:solidFill>
                  <a:schemeClr val="lt1"/>
                </a:solidFill>
                <a:latin typeface="Calibri"/>
                <a:ea typeface="Calibri"/>
                <a:cs typeface="Calibri"/>
                <a:sym typeface="Calibri"/>
              </a:rPr>
              <a:t>Travel over 400’ to drop an inch</a:t>
            </a:r>
            <a:endParaRPr sz="2000" b="1">
              <a:solidFill>
                <a:schemeClr val="lt1"/>
              </a:solidFill>
              <a:latin typeface="Calibri"/>
              <a:ea typeface="Calibri"/>
              <a:cs typeface="Calibri"/>
              <a:sym typeface="Calibri"/>
            </a:endParaRPr>
          </a:p>
          <a:p>
            <a:pPr marL="0" lvl="0" indent="0" algn="ctr" rtl="0">
              <a:spcBef>
                <a:spcPts val="0"/>
              </a:spcBef>
              <a:spcAft>
                <a:spcPts val="0"/>
              </a:spcAft>
              <a:buNone/>
            </a:pPr>
            <a:r>
              <a:rPr lang="en" sz="2000" b="1">
                <a:solidFill>
                  <a:schemeClr val="lt1"/>
                </a:solidFill>
                <a:latin typeface="Calibri"/>
                <a:ea typeface="Calibri"/>
                <a:cs typeface="Calibri"/>
                <a:sym typeface="Calibri"/>
              </a:rPr>
              <a:t> The river is best defined as lentic; standing water</a:t>
            </a:r>
            <a:endParaRPr sz="2000" b="1">
              <a:solidFill>
                <a:schemeClr val="lt1"/>
              </a:solidFill>
              <a:latin typeface="Calibri"/>
              <a:ea typeface="Calibri"/>
              <a:cs typeface="Calibri"/>
              <a:sym typeface="Calibri"/>
            </a:endParaRPr>
          </a:p>
          <a:p>
            <a:pPr marL="0" lvl="0" indent="0" algn="ctr" rtl="0">
              <a:spcBef>
                <a:spcPts val="0"/>
              </a:spcBef>
              <a:spcAft>
                <a:spcPts val="0"/>
              </a:spcAft>
              <a:buNone/>
            </a:pPr>
            <a:endParaRPr sz="2000" b="1">
              <a:solidFill>
                <a:schemeClr val="lt1"/>
              </a:solidFill>
              <a:latin typeface="Calibri"/>
              <a:ea typeface="Calibri"/>
              <a:cs typeface="Calibri"/>
              <a:sym typeface="Calibri"/>
            </a:endParaRPr>
          </a:p>
          <a:p>
            <a:pPr marL="0" lvl="0" indent="0" algn="l" rtl="0">
              <a:spcBef>
                <a:spcPts val="0"/>
              </a:spcBef>
              <a:spcAft>
                <a:spcPts val="0"/>
              </a:spcAft>
              <a:buNone/>
            </a:pPr>
            <a:endParaRPr sz="2000" b="1">
              <a:solidFill>
                <a:schemeClr val="lt1"/>
              </a:solidFill>
              <a:latin typeface="Calibri"/>
              <a:ea typeface="Calibri"/>
              <a:cs typeface="Calibri"/>
              <a:sym typeface="Calibri"/>
            </a:endParaRPr>
          </a:p>
          <a:p>
            <a:pPr marL="0" lvl="0" indent="0" algn="l" rtl="0">
              <a:spcBef>
                <a:spcPts val="0"/>
              </a:spcBef>
              <a:spcAft>
                <a:spcPts val="0"/>
              </a:spcAft>
              <a:buNone/>
            </a:pPr>
            <a:endParaRPr sz="2000" b="1">
              <a:solidFill>
                <a:schemeClr val="lt1"/>
              </a:solidFill>
              <a:latin typeface="Calibri"/>
              <a:ea typeface="Calibri"/>
              <a:cs typeface="Calibri"/>
              <a:sym typeface="Calibri"/>
            </a:endParaRPr>
          </a:p>
          <a:p>
            <a:pPr marL="0" lvl="0" indent="0" algn="ctr" rtl="0">
              <a:spcBef>
                <a:spcPts val="0"/>
              </a:spcBef>
              <a:spcAft>
                <a:spcPts val="0"/>
              </a:spcAft>
              <a:buNone/>
            </a:pPr>
            <a:r>
              <a:rPr lang="en" sz="2000" b="1">
                <a:solidFill>
                  <a:schemeClr val="lt1"/>
                </a:solidFill>
                <a:latin typeface="Calibri"/>
                <a:ea typeface="Calibri"/>
                <a:cs typeface="Calibri"/>
                <a:sym typeface="Calibri"/>
              </a:rPr>
              <a:t> In reality, it is a long skinny lake with almost no flow</a:t>
            </a:r>
            <a:endParaRPr sz="2000" b="1">
              <a:solidFill>
                <a:schemeClr val="lt1"/>
              </a:solidFill>
              <a:latin typeface="Calibri"/>
              <a:ea typeface="Calibri"/>
              <a:cs typeface="Calibri"/>
              <a:sym typeface="Calibri"/>
            </a:endParaRPr>
          </a:p>
          <a:p>
            <a:pPr marL="0" lvl="0" indent="0" algn="ctr" rtl="0">
              <a:spcBef>
                <a:spcPts val="0"/>
              </a:spcBef>
              <a:spcAft>
                <a:spcPts val="0"/>
              </a:spcAft>
              <a:buNone/>
            </a:pPr>
            <a:endParaRPr sz="1100">
              <a:latin typeface="Calibri"/>
              <a:ea typeface="Calibri"/>
              <a:cs typeface="Calibri"/>
              <a:sym typeface="Calibri"/>
            </a:endParaRPr>
          </a:p>
          <a:p>
            <a:pPr marL="0" lvl="0" indent="0" algn="ctr" rtl="0">
              <a:spcBef>
                <a:spcPts val="0"/>
              </a:spcBef>
              <a:spcAft>
                <a:spcPts val="0"/>
              </a:spcAft>
              <a:buNone/>
            </a:pPr>
            <a:endParaRPr sz="3000">
              <a:solidFill>
                <a:srgbClr val="FFFFFF"/>
              </a:solidFill>
              <a:latin typeface="Calibri"/>
              <a:ea typeface="Calibri"/>
              <a:cs typeface="Calibri"/>
              <a:sym typeface="Calibri"/>
            </a:endParaRPr>
          </a:p>
        </p:txBody>
      </p:sp>
    </p:spTree>
  </p:cSld>
  <p:clrMapOvr>
    <a:masterClrMapping/>
  </p:clrMapOvr>
  <p:transition advClick="0" advTm="9000">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1244200" y="0"/>
            <a:ext cx="5351700" cy="705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The real state of the river</a:t>
            </a:r>
            <a:endParaRPr/>
          </a:p>
        </p:txBody>
      </p:sp>
      <p:sp>
        <p:nvSpPr>
          <p:cNvPr id="95" name="Google Shape;95;p1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grpSp>
        <p:nvGrpSpPr>
          <p:cNvPr id="96" name="Google Shape;96;p15"/>
          <p:cNvGrpSpPr/>
          <p:nvPr/>
        </p:nvGrpSpPr>
        <p:grpSpPr>
          <a:xfrm>
            <a:off x="278750" y="825925"/>
            <a:ext cx="8586499" cy="3981780"/>
            <a:chOff x="518988" y="964125"/>
            <a:chExt cx="8586499" cy="3981780"/>
          </a:xfrm>
        </p:grpSpPr>
        <p:pic>
          <p:nvPicPr>
            <p:cNvPr id="97" name="Google Shape;97;p15" title="Medicine as barley soup image 2025.jpg"/>
            <p:cNvPicPr preferRelativeResize="0"/>
            <p:nvPr/>
          </p:nvPicPr>
          <p:blipFill>
            <a:blip r:embed="rId3">
              <a:alphaModFix/>
            </a:blip>
            <a:stretch>
              <a:fillRect/>
            </a:stretch>
          </p:blipFill>
          <p:spPr>
            <a:xfrm>
              <a:off x="518988" y="972954"/>
              <a:ext cx="5297275" cy="3972950"/>
            </a:xfrm>
            <a:prstGeom prst="rect">
              <a:avLst/>
            </a:prstGeom>
            <a:noFill/>
            <a:ln w="28575" cap="flat" cmpd="sng">
              <a:solidFill>
                <a:schemeClr val="dk2"/>
              </a:solidFill>
              <a:prstDash val="solid"/>
              <a:round/>
              <a:headEnd type="none" w="sm" len="sm"/>
              <a:tailEnd type="none" w="sm" len="sm"/>
            </a:ln>
          </p:spPr>
        </p:pic>
        <p:pic>
          <p:nvPicPr>
            <p:cNvPr id="98" name="Google Shape;98;p15" title="Medicine as barley soup image 2025.jpg"/>
            <p:cNvPicPr preferRelativeResize="0"/>
            <p:nvPr/>
          </p:nvPicPr>
          <p:blipFill rotWithShape="1">
            <a:blip r:embed="rId3">
              <a:alphaModFix/>
            </a:blip>
            <a:srcRect l="2372"/>
            <a:stretch/>
          </p:blipFill>
          <p:spPr>
            <a:xfrm>
              <a:off x="3933912" y="964125"/>
              <a:ext cx="5171574" cy="3972950"/>
            </a:xfrm>
            <a:prstGeom prst="rect">
              <a:avLst/>
            </a:prstGeom>
            <a:noFill/>
            <a:ln w="28575" cap="flat" cmpd="sng">
              <a:solidFill>
                <a:schemeClr val="dk2"/>
              </a:solidFill>
              <a:prstDash val="solid"/>
              <a:round/>
              <a:headEnd type="none" w="sm" len="sm"/>
              <a:tailEnd type="none" w="sm" len="sm"/>
            </a:ln>
          </p:spPr>
        </p:pic>
        <p:sp>
          <p:nvSpPr>
            <p:cNvPr id="99" name="Google Shape;99;p15"/>
            <p:cNvSpPr txBox="1"/>
            <p:nvPr/>
          </p:nvSpPr>
          <p:spPr>
            <a:xfrm>
              <a:off x="668725" y="972950"/>
              <a:ext cx="7194000" cy="3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00FF00"/>
                  </a:solidFill>
                  <a:latin typeface="Barlow"/>
                  <a:ea typeface="Barlow"/>
                  <a:cs typeface="Barlow"/>
                  <a:sym typeface="Barlow"/>
                </a:rPr>
                <a:t>The 8th dirtiest river in Canada based on data that the watershed society collected in 2006 and 2007</a:t>
              </a:r>
              <a:endParaRPr sz="2400" b="1">
                <a:solidFill>
                  <a:srgbClr val="00FF00"/>
                </a:solidFill>
                <a:latin typeface="Barlow"/>
                <a:ea typeface="Barlow"/>
                <a:cs typeface="Barlow"/>
                <a:sym typeface="Barlow"/>
              </a:endParaRPr>
            </a:p>
            <a:p>
              <a:pPr marL="0" lvl="0" indent="0" algn="l" rtl="0">
                <a:spcBef>
                  <a:spcPts val="0"/>
                </a:spcBef>
                <a:spcAft>
                  <a:spcPts val="0"/>
                </a:spcAft>
                <a:buNone/>
              </a:pPr>
              <a:r>
                <a:rPr lang="en" sz="2400" b="1">
                  <a:solidFill>
                    <a:srgbClr val="00FF00"/>
                  </a:solidFill>
                  <a:latin typeface="Barlow"/>
                  <a:ea typeface="Barlow"/>
                  <a:cs typeface="Barlow"/>
                  <a:sym typeface="Barlow"/>
                </a:rPr>
                <a:t>         - rating “Poor”</a:t>
              </a:r>
              <a:endParaRPr sz="2400" b="1">
                <a:solidFill>
                  <a:srgbClr val="00FF00"/>
                </a:solidFill>
                <a:latin typeface="Barlow"/>
                <a:ea typeface="Barlow"/>
                <a:cs typeface="Barlow"/>
                <a:sym typeface="Barlow"/>
              </a:endParaRPr>
            </a:p>
            <a:p>
              <a:pPr marL="0" lvl="0" indent="0" algn="l" rtl="0">
                <a:spcBef>
                  <a:spcPts val="0"/>
                </a:spcBef>
                <a:spcAft>
                  <a:spcPts val="0"/>
                </a:spcAft>
                <a:buNone/>
              </a:pPr>
              <a:endParaRPr sz="1000" b="1">
                <a:solidFill>
                  <a:srgbClr val="00FF00"/>
                </a:solidFill>
                <a:latin typeface="Barlow"/>
                <a:ea typeface="Barlow"/>
                <a:cs typeface="Barlow"/>
                <a:sym typeface="Barlow"/>
              </a:endParaRPr>
            </a:p>
            <a:p>
              <a:pPr marL="0" lvl="0" indent="0" algn="l" rtl="0">
                <a:spcBef>
                  <a:spcPts val="0"/>
                </a:spcBef>
                <a:spcAft>
                  <a:spcPts val="0"/>
                </a:spcAft>
                <a:buNone/>
              </a:pPr>
              <a:r>
                <a:rPr lang="en" sz="2400" b="1">
                  <a:solidFill>
                    <a:srgbClr val="00FF00"/>
                  </a:solidFill>
                  <a:latin typeface="Barlow"/>
                  <a:ea typeface="Barlow"/>
                  <a:cs typeface="Barlow"/>
                  <a:sym typeface="Barlow"/>
                </a:rPr>
                <a:t>2009 Red Deer River Watershed Alliance “State of the Watershed Report” </a:t>
              </a:r>
              <a:endParaRPr sz="2400" b="1">
                <a:solidFill>
                  <a:srgbClr val="00FF00"/>
                </a:solidFill>
                <a:latin typeface="Barlow"/>
                <a:ea typeface="Barlow"/>
                <a:cs typeface="Barlow"/>
                <a:sym typeface="Barlow"/>
              </a:endParaRPr>
            </a:p>
            <a:p>
              <a:pPr marL="0" lvl="0" indent="0" algn="l" rtl="0">
                <a:spcBef>
                  <a:spcPts val="0"/>
                </a:spcBef>
                <a:spcAft>
                  <a:spcPts val="0"/>
                </a:spcAft>
                <a:buNone/>
              </a:pPr>
              <a:r>
                <a:rPr lang="en" sz="2400" b="1">
                  <a:solidFill>
                    <a:srgbClr val="00FF00"/>
                  </a:solidFill>
                  <a:latin typeface="Barlow"/>
                  <a:ea typeface="Barlow"/>
                  <a:cs typeface="Barlow"/>
                  <a:sym typeface="Barlow"/>
                </a:rPr>
                <a:t>         - rating “Poor”</a:t>
              </a:r>
              <a:endParaRPr sz="2400" b="1">
                <a:solidFill>
                  <a:srgbClr val="00FF00"/>
                </a:solidFill>
                <a:latin typeface="Barlow"/>
                <a:ea typeface="Barlow"/>
                <a:cs typeface="Barlow"/>
                <a:sym typeface="Barlow"/>
              </a:endParaRPr>
            </a:p>
            <a:p>
              <a:pPr marL="0" lvl="0" indent="0" algn="l" rtl="0">
                <a:spcBef>
                  <a:spcPts val="0"/>
                </a:spcBef>
                <a:spcAft>
                  <a:spcPts val="0"/>
                </a:spcAft>
                <a:buNone/>
              </a:pPr>
              <a:endParaRPr sz="1000" b="1">
                <a:solidFill>
                  <a:srgbClr val="00FF00"/>
                </a:solidFill>
                <a:latin typeface="Barlow"/>
                <a:ea typeface="Barlow"/>
                <a:cs typeface="Barlow"/>
                <a:sym typeface="Barlow"/>
              </a:endParaRPr>
            </a:p>
            <a:p>
              <a:pPr marL="0" lvl="0" indent="0" algn="l" rtl="0">
                <a:spcBef>
                  <a:spcPts val="0"/>
                </a:spcBef>
                <a:spcAft>
                  <a:spcPts val="0"/>
                </a:spcAft>
                <a:buNone/>
              </a:pPr>
              <a:r>
                <a:rPr lang="en" sz="2400" b="1">
                  <a:solidFill>
                    <a:srgbClr val="00FF00"/>
                  </a:solidFill>
                  <a:latin typeface="Barlow"/>
                  <a:ea typeface="Barlow"/>
                  <a:cs typeface="Barlow"/>
                  <a:sym typeface="Barlow"/>
                </a:rPr>
                <a:t>From 2007 to 2022, no data collected by the Society</a:t>
              </a:r>
              <a:endParaRPr sz="2400" b="1">
                <a:solidFill>
                  <a:srgbClr val="00FF00"/>
                </a:solidFill>
                <a:latin typeface="Barlow"/>
                <a:ea typeface="Barlow"/>
                <a:cs typeface="Barlow"/>
                <a:sym typeface="Barlow"/>
              </a:endParaRPr>
            </a:p>
          </p:txBody>
        </p:sp>
      </p:grpSp>
    </p:spTree>
  </p:cSld>
  <p:clrMapOvr>
    <a:masterClrMapping/>
  </p:clrMapOvr>
  <p:transition advClick="0" advTm="9000">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855300" y="836000"/>
            <a:ext cx="74403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Aquifer COnnection - to the river and People</a:t>
            </a:r>
            <a:endParaRPr/>
          </a:p>
        </p:txBody>
      </p:sp>
      <p:sp>
        <p:nvSpPr>
          <p:cNvPr id="105" name="Google Shape;105;p1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106" name="Google Shape;106;p16"/>
          <p:cNvSpPr txBox="1"/>
          <p:nvPr/>
        </p:nvSpPr>
        <p:spPr>
          <a:xfrm>
            <a:off x="783875" y="1490975"/>
            <a:ext cx="6925200" cy="330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Medicine River occupies a local sandy aquifer in its valley which connects to Paskapoo bedrock.</a:t>
            </a: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Position at the top of the water cycle means no inflow of water from other bedrock aquifers.</a:t>
            </a: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a:solidFill>
                <a:schemeClr val="dk1"/>
              </a:solidFill>
              <a:latin typeface="Barlow Light"/>
              <a:ea typeface="Barlow Light"/>
              <a:cs typeface="Barlow Light"/>
              <a:sym typeface="Barlow Light"/>
            </a:endParaRPr>
          </a:p>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River water is sourced within the watershed making it drought sensitive.</a:t>
            </a: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sz="2400">
              <a:solidFill>
                <a:schemeClr val="dk1"/>
              </a:solidFill>
              <a:latin typeface="Barlow Light"/>
              <a:ea typeface="Barlow Light"/>
              <a:cs typeface="Barlow Light"/>
              <a:sym typeface="Barlow Light"/>
            </a:endParaRPr>
          </a:p>
          <a:p>
            <a:pPr marL="457200" lvl="0" indent="-381000" algn="l" rtl="0">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David Toop</a:t>
            </a:r>
            <a:endParaRPr sz="2400">
              <a:solidFill>
                <a:schemeClr val="dk1"/>
              </a:solidFill>
              <a:latin typeface="Barlow Light"/>
              <a:ea typeface="Barlow Light"/>
              <a:cs typeface="Barlow Light"/>
              <a:sym typeface="Barlow Light"/>
            </a:endParaRPr>
          </a:p>
        </p:txBody>
      </p:sp>
    </p:spTree>
  </p:cSld>
  <p:clrMapOvr>
    <a:masterClrMapping/>
  </p:clrMapOvr>
  <p:transition advClick="0" advTm="9000">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588325" y="160125"/>
            <a:ext cx="3504600" cy="556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PAskapoo Aquifer</a:t>
            </a:r>
            <a:endParaRPr/>
          </a:p>
        </p:txBody>
      </p:sp>
      <p:sp>
        <p:nvSpPr>
          <p:cNvPr id="112" name="Google Shape;112;p17"/>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113" name="Google Shape;113;p17"/>
          <p:cNvSpPr txBox="1"/>
          <p:nvPr/>
        </p:nvSpPr>
        <p:spPr>
          <a:xfrm>
            <a:off x="131300" y="767500"/>
            <a:ext cx="4122900" cy="41238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Barlow"/>
              <a:buChar char="●"/>
            </a:pPr>
            <a:r>
              <a:rPr lang="en" sz="2000" b="1">
                <a:solidFill>
                  <a:schemeClr val="dk1"/>
                </a:solidFill>
                <a:latin typeface="Barlow"/>
                <a:ea typeface="Barlow"/>
                <a:cs typeface="Barlow"/>
                <a:sym typeface="Barlow"/>
              </a:rPr>
              <a:t>The Paskapoo aquifer  stretches from Fox Creek to south of Calgary.</a:t>
            </a:r>
            <a:endParaRPr sz="2000" b="1">
              <a:solidFill>
                <a:schemeClr val="dk1"/>
              </a:solidFill>
              <a:latin typeface="Barlow"/>
              <a:ea typeface="Barlow"/>
              <a:cs typeface="Barlow"/>
              <a:sym typeface="Barlow"/>
            </a:endParaRPr>
          </a:p>
          <a:p>
            <a:pPr marL="457200" lvl="0" indent="-355600" algn="l" rtl="0">
              <a:spcBef>
                <a:spcPts val="0"/>
              </a:spcBef>
              <a:spcAft>
                <a:spcPts val="0"/>
              </a:spcAft>
              <a:buClr>
                <a:schemeClr val="dk1"/>
              </a:buClr>
              <a:buSzPts val="2000"/>
              <a:buFont typeface="Barlow"/>
              <a:buChar char="●"/>
            </a:pPr>
            <a:r>
              <a:rPr lang="en" sz="2000" b="1">
                <a:solidFill>
                  <a:schemeClr val="dk1"/>
                </a:solidFill>
                <a:latin typeface="Barlow"/>
                <a:ea typeface="Barlow"/>
                <a:cs typeface="Barlow"/>
                <a:sym typeface="Barlow"/>
              </a:rPr>
              <a:t>Much of western Alberta is interconnected through our wells and surface features.</a:t>
            </a:r>
            <a:endParaRPr sz="2000" b="1">
              <a:solidFill>
                <a:schemeClr val="dk1"/>
              </a:solidFill>
              <a:latin typeface="Barlow"/>
              <a:ea typeface="Barlow"/>
              <a:cs typeface="Barlow"/>
              <a:sym typeface="Barlow"/>
            </a:endParaRPr>
          </a:p>
          <a:p>
            <a:pPr marL="457200" lvl="0" indent="-355600" algn="l" rtl="0">
              <a:spcBef>
                <a:spcPts val="0"/>
              </a:spcBef>
              <a:spcAft>
                <a:spcPts val="0"/>
              </a:spcAft>
              <a:buClr>
                <a:schemeClr val="dk1"/>
              </a:buClr>
              <a:buSzPts val="2000"/>
              <a:buFont typeface="Barlow Light"/>
              <a:buChar char="●"/>
            </a:pPr>
            <a:r>
              <a:rPr lang="en" sz="2000">
                <a:solidFill>
                  <a:schemeClr val="dk1"/>
                </a:solidFill>
                <a:latin typeface="Barlow Light"/>
                <a:ea typeface="Barlow Light"/>
                <a:cs typeface="Barlow Light"/>
                <a:sym typeface="Barlow Light"/>
              </a:rPr>
              <a:t>IE.  Sylvan Lake is 10% aquifer/spring fed. The Town relies 100% on the aquifer for freshwater.</a:t>
            </a:r>
            <a:endParaRPr sz="2000">
              <a:solidFill>
                <a:schemeClr val="dk1"/>
              </a:solidFill>
              <a:latin typeface="Barlow Light"/>
              <a:ea typeface="Barlow Light"/>
              <a:cs typeface="Barlow Light"/>
              <a:sym typeface="Barlow Light"/>
            </a:endParaRPr>
          </a:p>
          <a:p>
            <a:pPr marL="457200" lvl="0" indent="-355600" algn="l" rtl="0">
              <a:spcBef>
                <a:spcPts val="0"/>
              </a:spcBef>
              <a:spcAft>
                <a:spcPts val="0"/>
              </a:spcAft>
              <a:buClr>
                <a:schemeClr val="dk1"/>
              </a:buClr>
              <a:buSzPts val="2000"/>
              <a:buFont typeface="Barlow Light"/>
              <a:buChar char="●"/>
            </a:pPr>
            <a:r>
              <a:rPr lang="en" sz="2000">
                <a:solidFill>
                  <a:schemeClr val="dk1"/>
                </a:solidFill>
                <a:latin typeface="Barlow Light"/>
                <a:ea typeface="Barlow Light"/>
                <a:cs typeface="Barlow Light"/>
                <a:sym typeface="Barlow Light"/>
              </a:rPr>
              <a:t>IE.  The Medicine River and surrounding wells act as barometer of Paskapoo health.</a:t>
            </a:r>
            <a:endParaRPr sz="2000">
              <a:solidFill>
                <a:schemeClr val="dk1"/>
              </a:solidFill>
              <a:latin typeface="Barlow Light"/>
              <a:ea typeface="Barlow Light"/>
              <a:cs typeface="Barlow Light"/>
              <a:sym typeface="Barlow Light"/>
            </a:endParaRPr>
          </a:p>
        </p:txBody>
      </p:sp>
      <p:pic>
        <p:nvPicPr>
          <p:cNvPr id="114" name="Google Shape;114;p17" title="IMG_3093.PNG"/>
          <p:cNvPicPr preferRelativeResize="0"/>
          <p:nvPr/>
        </p:nvPicPr>
        <p:blipFill>
          <a:blip r:embed="rId3">
            <a:alphaModFix/>
          </a:blip>
          <a:stretch>
            <a:fillRect/>
          </a:stretch>
        </p:blipFill>
        <p:spPr>
          <a:xfrm>
            <a:off x="5005354" y="160125"/>
            <a:ext cx="3736847" cy="4841226"/>
          </a:xfrm>
          <a:prstGeom prst="rect">
            <a:avLst/>
          </a:prstGeom>
          <a:noFill/>
          <a:ln>
            <a:noFill/>
          </a:ln>
        </p:spPr>
      </p:pic>
    </p:spTree>
  </p:cSld>
  <p:clrMapOvr>
    <a:masterClrMapping/>
  </p:clrMapOvr>
  <p:transition advClick="0" advTm="9000">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445725" y="264500"/>
            <a:ext cx="81999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 the river and Aquifer Data - an unclear image</a:t>
            </a:r>
            <a:endParaRPr/>
          </a:p>
        </p:txBody>
      </p:sp>
      <p:sp>
        <p:nvSpPr>
          <p:cNvPr id="120" name="Google Shape;120;p1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121" name="Google Shape;121;p18"/>
          <p:cNvSpPr txBox="1"/>
          <p:nvPr/>
        </p:nvSpPr>
        <p:spPr>
          <a:xfrm>
            <a:off x="568900" y="1053375"/>
            <a:ext cx="8030700" cy="358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t>Sampling restarted in 2023 in partnership with the RDRWA and Creek Watch.</a:t>
            </a:r>
            <a:endParaRPr sz="2000" b="1"/>
          </a:p>
          <a:p>
            <a:pPr marL="0" lvl="0" indent="457200" algn="l" rtl="0">
              <a:spcBef>
                <a:spcPts val="0"/>
              </a:spcBef>
              <a:spcAft>
                <a:spcPts val="0"/>
              </a:spcAft>
              <a:buNone/>
            </a:pPr>
            <a:r>
              <a:rPr lang="en" sz="2000"/>
              <a:t>Measured parameters: temperature, turbidity, dissolved oxygen, phosphorus, ammonia, nitrogen, pH, chloride.</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en" sz="2000"/>
              <a:t>It </a:t>
            </a:r>
            <a:r>
              <a:rPr lang="en" sz="2000" b="1" i="1"/>
              <a:t>appeared</a:t>
            </a:r>
            <a:r>
              <a:rPr lang="en" sz="2000"/>
              <a:t> that there were some improvements to the river in 2023, but in 2024 Red Deer River Watershed Alliance analyzed low dissolved oxygen levels and higher river temperature.</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en" sz="2000"/>
              <a:t>2025 data analysis in progress. With continued drought and increased water withdrawal, </a:t>
            </a:r>
            <a:r>
              <a:rPr lang="en" sz="2000" b="1"/>
              <a:t>no improvement is expected</a:t>
            </a:r>
            <a:r>
              <a:rPr lang="en" sz="2000"/>
              <a:t>. </a:t>
            </a:r>
            <a:endParaRPr sz="2000">
              <a:solidFill>
                <a:schemeClr val="dk2"/>
              </a:solidFill>
            </a:endParaRPr>
          </a:p>
        </p:txBody>
      </p:sp>
    </p:spTree>
  </p:cSld>
  <p:clrMapOvr>
    <a:masterClrMapping/>
  </p:clrMapOvr>
  <p:transition advClick="0" advTm="9000">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title"/>
          </p:nvPr>
        </p:nvSpPr>
        <p:spPr>
          <a:xfrm>
            <a:off x="909050" y="482825"/>
            <a:ext cx="40131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Is our data clear?</a:t>
            </a:r>
            <a:endParaRPr/>
          </a:p>
        </p:txBody>
      </p:sp>
      <p:sp>
        <p:nvSpPr>
          <p:cNvPr id="127" name="Google Shape;127;p19"/>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128" name="Google Shape;128;p19"/>
          <p:cNvSpPr txBox="1"/>
          <p:nvPr/>
        </p:nvSpPr>
        <p:spPr>
          <a:xfrm>
            <a:off x="661050" y="1068725"/>
            <a:ext cx="4322400" cy="34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Barlow Light"/>
                <a:ea typeface="Barlow Light"/>
                <a:cs typeface="Barlow Light"/>
                <a:sym typeface="Barlow Light"/>
              </a:rPr>
              <a:t>Some data we have can support an accurate picture of river health. </a:t>
            </a:r>
            <a:endParaRPr sz="20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sz="2000">
              <a:solidFill>
                <a:schemeClr val="dk1"/>
              </a:solidFill>
              <a:latin typeface="Barlow Light"/>
              <a:ea typeface="Barlow Light"/>
              <a:cs typeface="Barlow Light"/>
              <a:sym typeface="Barlow Light"/>
            </a:endParaRPr>
          </a:p>
          <a:p>
            <a:pPr marL="0" lvl="0" indent="0" algn="l" rtl="0">
              <a:spcBef>
                <a:spcPts val="0"/>
              </a:spcBef>
              <a:spcAft>
                <a:spcPts val="0"/>
              </a:spcAft>
              <a:buNone/>
            </a:pPr>
            <a:r>
              <a:rPr lang="en" sz="2000">
                <a:solidFill>
                  <a:schemeClr val="dk1"/>
                </a:solidFill>
                <a:latin typeface="Barlow Light"/>
                <a:ea typeface="Barlow Light"/>
                <a:cs typeface="Barlow Light"/>
                <a:sym typeface="Barlow Light"/>
              </a:rPr>
              <a:t>We also have data that likely misleads industry. Specifically the assumptions to measure and calculate waterflow are not as valid when current approaches zero or in the presence of a beaver dam.</a:t>
            </a:r>
            <a:endParaRPr sz="20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sz="2000">
              <a:solidFill>
                <a:schemeClr val="dk1"/>
              </a:solidFill>
              <a:latin typeface="Barlow Light"/>
              <a:ea typeface="Barlow Light"/>
              <a:cs typeface="Barlow Light"/>
              <a:sym typeface="Barlow Light"/>
            </a:endParaRPr>
          </a:p>
          <a:p>
            <a:pPr marL="0" lvl="0" indent="0" algn="l" rtl="0">
              <a:spcBef>
                <a:spcPts val="0"/>
              </a:spcBef>
              <a:spcAft>
                <a:spcPts val="0"/>
              </a:spcAft>
              <a:buNone/>
            </a:pPr>
            <a:r>
              <a:rPr lang="en" sz="2000">
                <a:solidFill>
                  <a:schemeClr val="dk1"/>
                </a:solidFill>
                <a:latin typeface="Barlow Light"/>
                <a:ea typeface="Barlow Light"/>
                <a:cs typeface="Barlow Light"/>
                <a:sym typeface="Barlow Light"/>
              </a:rPr>
              <a:t>Our water use decisions are based on this possibly inaccurate methodology.</a:t>
            </a:r>
            <a:endParaRPr sz="2000">
              <a:solidFill>
                <a:schemeClr val="dk1"/>
              </a:solidFill>
              <a:latin typeface="Barlow Light"/>
              <a:ea typeface="Barlow Light"/>
              <a:cs typeface="Barlow Light"/>
              <a:sym typeface="Barlow Light"/>
            </a:endParaRPr>
          </a:p>
        </p:txBody>
      </p:sp>
      <p:pic>
        <p:nvPicPr>
          <p:cNvPr id="129" name="Google Shape;129;p19" title="IMG_3090.PNG"/>
          <p:cNvPicPr preferRelativeResize="0"/>
          <p:nvPr/>
        </p:nvPicPr>
        <p:blipFill rotWithShape="1">
          <a:blip r:embed="rId3">
            <a:alphaModFix/>
          </a:blip>
          <a:srcRect l="2430" t="1390"/>
          <a:stretch/>
        </p:blipFill>
        <p:spPr>
          <a:xfrm>
            <a:off x="5352025" y="307350"/>
            <a:ext cx="3388875" cy="4528800"/>
          </a:xfrm>
          <a:prstGeom prst="rect">
            <a:avLst/>
          </a:prstGeom>
          <a:noFill/>
          <a:ln w="38100" cap="flat" cmpd="sng">
            <a:solidFill>
              <a:srgbClr val="93C47D"/>
            </a:solidFill>
            <a:prstDash val="solid"/>
            <a:round/>
            <a:headEnd type="none" w="sm" len="sm"/>
            <a:tailEnd type="none" w="sm" len="sm"/>
          </a:ln>
        </p:spPr>
      </p:pic>
    </p:spTree>
  </p:cSld>
  <p:clrMapOvr>
    <a:masterClrMapping/>
  </p:clrMapOvr>
  <p:transition advClick="0" advTm="9000">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body" idx="1"/>
          </p:nvPr>
        </p:nvSpPr>
        <p:spPr>
          <a:xfrm>
            <a:off x="1007700" y="971525"/>
            <a:ext cx="6117300" cy="3415800"/>
          </a:xfrm>
          <a:prstGeom prst="rect">
            <a:avLst/>
          </a:prstGeom>
        </p:spPr>
        <p:txBody>
          <a:bodyPr spcFirstLastPara="1" wrap="square" lIns="0" tIns="0" rIns="0" bIns="0" anchor="t" anchorCtr="0">
            <a:noAutofit/>
          </a:bodyPr>
          <a:lstStyle/>
          <a:p>
            <a:pPr marL="914400" lvl="0" indent="0" algn="l" rtl="0">
              <a:lnSpc>
                <a:spcPct val="115000"/>
              </a:lnSpc>
              <a:spcBef>
                <a:spcPts val="0"/>
              </a:spcBef>
              <a:spcAft>
                <a:spcPts val="0"/>
              </a:spcAft>
              <a:buNone/>
            </a:pPr>
            <a:endParaRPr b="1">
              <a:solidFill>
                <a:srgbClr val="F1C232"/>
              </a:solidFill>
              <a:latin typeface="Times New Roman"/>
              <a:ea typeface="Times New Roman"/>
              <a:cs typeface="Times New Roman"/>
              <a:sym typeface="Times New Roman"/>
            </a:endParaRPr>
          </a:p>
          <a:p>
            <a:pPr marL="0" lvl="0" indent="0" algn="l" rtl="0">
              <a:spcBef>
                <a:spcPts val="0"/>
              </a:spcBef>
              <a:spcAft>
                <a:spcPts val="800"/>
              </a:spcAft>
              <a:buNone/>
            </a:pPr>
            <a:endParaRPr/>
          </a:p>
        </p:txBody>
      </p:sp>
      <p:sp>
        <p:nvSpPr>
          <p:cNvPr id="135" name="Google Shape;135;p2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136" name="Google Shape;136;p20"/>
          <p:cNvSpPr txBox="1"/>
          <p:nvPr/>
        </p:nvSpPr>
        <p:spPr>
          <a:xfrm>
            <a:off x="515175" y="239550"/>
            <a:ext cx="7946400" cy="5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chemeClr val="lt1"/>
                </a:solidFill>
                <a:latin typeface="Barlow"/>
                <a:ea typeface="Barlow"/>
                <a:cs typeface="Barlow"/>
                <a:sym typeface="Barlow"/>
              </a:rPr>
              <a:t>Finding the balanced approach with our drought cycles</a:t>
            </a:r>
            <a:endParaRPr sz="2400" b="1">
              <a:solidFill>
                <a:schemeClr val="lt1"/>
              </a:solidFill>
              <a:latin typeface="Barlow"/>
              <a:ea typeface="Barlow"/>
              <a:cs typeface="Barlow"/>
              <a:sym typeface="Barlow"/>
            </a:endParaRPr>
          </a:p>
        </p:txBody>
      </p:sp>
      <p:pic>
        <p:nvPicPr>
          <p:cNvPr id="137" name="Google Shape;137;p20" title="IMG_3092 #2.PNG"/>
          <p:cNvPicPr preferRelativeResize="0"/>
          <p:nvPr/>
        </p:nvPicPr>
        <p:blipFill>
          <a:blip r:embed="rId3">
            <a:alphaModFix/>
          </a:blip>
          <a:stretch>
            <a:fillRect/>
          </a:stretch>
        </p:blipFill>
        <p:spPr>
          <a:xfrm>
            <a:off x="472549" y="727950"/>
            <a:ext cx="8198902" cy="4339300"/>
          </a:xfrm>
          <a:prstGeom prst="rect">
            <a:avLst/>
          </a:prstGeom>
          <a:noFill/>
          <a:ln>
            <a:noFill/>
          </a:ln>
        </p:spPr>
      </p:pic>
    </p:spTree>
  </p:cSld>
  <p:clrMapOvr>
    <a:masterClrMapping/>
  </p:clrMapOvr>
  <p:transition advClick="0" advTm="9000">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a:p>
        </p:txBody>
      </p:sp>
      <p:pic>
        <p:nvPicPr>
          <p:cNvPr id="143" name="Google Shape;143;p21" title="RDRWA_CDM_Dec2025.PNG"/>
          <p:cNvPicPr preferRelativeResize="0"/>
          <p:nvPr/>
        </p:nvPicPr>
        <p:blipFill>
          <a:blip r:embed="rId3">
            <a:alphaModFix/>
          </a:blip>
          <a:stretch>
            <a:fillRect/>
          </a:stretch>
        </p:blipFill>
        <p:spPr>
          <a:xfrm>
            <a:off x="2931750" y="442050"/>
            <a:ext cx="5844575" cy="4519199"/>
          </a:xfrm>
          <a:prstGeom prst="rect">
            <a:avLst/>
          </a:prstGeom>
          <a:noFill/>
          <a:ln>
            <a:noFill/>
          </a:ln>
        </p:spPr>
      </p:pic>
      <p:sp>
        <p:nvSpPr>
          <p:cNvPr id="144" name="Google Shape;144;p21"/>
          <p:cNvSpPr/>
          <p:nvPr/>
        </p:nvSpPr>
        <p:spPr>
          <a:xfrm>
            <a:off x="5037225" y="2005400"/>
            <a:ext cx="230400" cy="237900"/>
          </a:xfrm>
          <a:prstGeom prst="sun">
            <a:avLst>
              <a:gd name="adj" fmla="val 25000"/>
            </a:avLst>
          </a:prstGeom>
          <a:solidFill>
            <a:schemeClr val="lt2"/>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Light"/>
              <a:ea typeface="Barlow Light"/>
              <a:cs typeface="Barlow Light"/>
              <a:sym typeface="Barlow Light"/>
            </a:endParaRPr>
          </a:p>
        </p:txBody>
      </p:sp>
      <p:sp>
        <p:nvSpPr>
          <p:cNvPr id="145" name="Google Shape;145;p21"/>
          <p:cNvSpPr txBox="1"/>
          <p:nvPr/>
        </p:nvSpPr>
        <p:spPr>
          <a:xfrm>
            <a:off x="246450" y="724650"/>
            <a:ext cx="2457000" cy="39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2"/>
                </a:solidFill>
                <a:latin typeface="Barlow Light"/>
                <a:ea typeface="Barlow Light"/>
                <a:cs typeface="Barlow Light"/>
                <a:sym typeface="Barlow Light"/>
              </a:rPr>
              <a:t>           </a:t>
            </a:r>
            <a:r>
              <a:rPr lang="en" sz="2900">
                <a:solidFill>
                  <a:schemeClr val="dk2"/>
                </a:solidFill>
                <a:latin typeface="Barlow Light"/>
                <a:ea typeface="Barlow Light"/>
                <a:cs typeface="Barlow Light"/>
                <a:sym typeface="Barlow Light"/>
              </a:rPr>
              <a:t> </a:t>
            </a:r>
            <a:r>
              <a:rPr lang="en" sz="2900" b="1">
                <a:solidFill>
                  <a:schemeClr val="lt1"/>
                </a:solidFill>
                <a:latin typeface="Barlow"/>
                <a:ea typeface="Barlow"/>
                <a:cs typeface="Barlow"/>
                <a:sym typeface="Barlow"/>
              </a:rPr>
              <a:t>Drought status today</a:t>
            </a:r>
            <a:endParaRPr sz="2900" b="1">
              <a:solidFill>
                <a:schemeClr val="lt1"/>
              </a:solidFill>
              <a:latin typeface="Barlow"/>
              <a:ea typeface="Barlow"/>
              <a:cs typeface="Barlow"/>
              <a:sym typeface="Barlow"/>
            </a:endParaRPr>
          </a:p>
          <a:p>
            <a:pPr marL="0" lvl="0" indent="0" algn="l" rtl="0">
              <a:spcBef>
                <a:spcPts val="0"/>
              </a:spcBef>
              <a:spcAft>
                <a:spcPts val="0"/>
              </a:spcAft>
              <a:buNone/>
            </a:pPr>
            <a:endParaRPr sz="2400" b="1">
              <a:solidFill>
                <a:schemeClr val="lt1"/>
              </a:solidFill>
              <a:latin typeface="Barlow"/>
              <a:ea typeface="Barlow"/>
              <a:cs typeface="Barlow"/>
              <a:sym typeface="Barlow"/>
            </a:endParaRPr>
          </a:p>
          <a:p>
            <a:pPr marL="0" lvl="0" indent="0" algn="l" rtl="0">
              <a:spcBef>
                <a:spcPts val="0"/>
              </a:spcBef>
              <a:spcAft>
                <a:spcPts val="0"/>
              </a:spcAft>
              <a:buNone/>
            </a:pPr>
            <a:r>
              <a:rPr lang="en" sz="2400" b="1">
                <a:solidFill>
                  <a:schemeClr val="lt1"/>
                </a:solidFill>
                <a:latin typeface="Barlow"/>
                <a:ea typeface="Barlow"/>
                <a:cs typeface="Barlow"/>
                <a:sym typeface="Barlow"/>
              </a:rPr>
              <a:t>The Medicine River exists and all members of the society live in the most severe drought zone</a:t>
            </a:r>
            <a:endParaRPr sz="2400" b="1">
              <a:solidFill>
                <a:schemeClr val="lt1"/>
              </a:solidFill>
              <a:latin typeface="Barlow"/>
              <a:ea typeface="Barlow"/>
              <a:cs typeface="Barlow"/>
              <a:sym typeface="Barlow"/>
            </a:endParaRPr>
          </a:p>
          <a:p>
            <a:pPr marL="0" lvl="0" indent="0" algn="l" rtl="0">
              <a:spcBef>
                <a:spcPts val="0"/>
              </a:spcBef>
              <a:spcAft>
                <a:spcPts val="0"/>
              </a:spcAft>
              <a:buNone/>
            </a:pPr>
            <a:endParaRPr sz="2400" b="1">
              <a:solidFill>
                <a:schemeClr val="lt1"/>
              </a:solidFill>
              <a:latin typeface="Barlow"/>
              <a:ea typeface="Barlow"/>
              <a:cs typeface="Barlow"/>
              <a:sym typeface="Barlow"/>
            </a:endParaRPr>
          </a:p>
          <a:p>
            <a:pPr marL="0" lvl="0" indent="0" algn="l" rtl="0">
              <a:spcBef>
                <a:spcPts val="0"/>
              </a:spcBef>
              <a:spcAft>
                <a:spcPts val="0"/>
              </a:spcAft>
              <a:buNone/>
            </a:pPr>
            <a:endParaRPr sz="2400" b="1">
              <a:solidFill>
                <a:schemeClr val="lt1"/>
              </a:solidFill>
              <a:latin typeface="Barlow"/>
              <a:ea typeface="Barlow"/>
              <a:cs typeface="Barlow"/>
              <a:sym typeface="Barlow"/>
            </a:endParaRPr>
          </a:p>
        </p:txBody>
      </p:sp>
    </p:spTree>
  </p:cSld>
  <p:clrMapOvr>
    <a:masterClrMapping/>
  </p:clrMapOvr>
  <p:transition advClick="0" advTm="9000">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body" idx="1"/>
          </p:nvPr>
        </p:nvSpPr>
        <p:spPr>
          <a:xfrm>
            <a:off x="1103850" y="628625"/>
            <a:ext cx="6936300" cy="1028700"/>
          </a:xfrm>
          <a:prstGeom prst="rect">
            <a:avLst/>
          </a:prstGeom>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 b="1">
                <a:solidFill>
                  <a:srgbClr val="F1C232"/>
                </a:solidFill>
                <a:latin typeface="Times New Roman"/>
                <a:ea typeface="Times New Roman"/>
                <a:cs typeface="Times New Roman"/>
                <a:sym typeface="Times New Roman"/>
              </a:rPr>
              <a:t>The flow of the Medicine River</a:t>
            </a:r>
            <a:endParaRPr b="1">
              <a:solidFill>
                <a:srgbClr val="F1C232"/>
              </a:solidFill>
              <a:latin typeface="Times New Roman"/>
              <a:ea typeface="Times New Roman"/>
              <a:cs typeface="Times New Roman"/>
              <a:sym typeface="Times New Roman"/>
            </a:endParaRPr>
          </a:p>
        </p:txBody>
      </p:sp>
      <p:sp>
        <p:nvSpPr>
          <p:cNvPr id="151" name="Google Shape;151;p22"/>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pic>
        <p:nvPicPr>
          <p:cNvPr id="152" name="Google Shape;152;p22" title="River flow and level.png"/>
          <p:cNvPicPr preferRelativeResize="0"/>
          <p:nvPr/>
        </p:nvPicPr>
        <p:blipFill rotWithShape="1">
          <a:blip r:embed="rId3">
            <a:alphaModFix/>
          </a:blip>
          <a:srcRect b="50894"/>
          <a:stretch/>
        </p:blipFill>
        <p:spPr>
          <a:xfrm>
            <a:off x="325875" y="1541011"/>
            <a:ext cx="8492250" cy="2606425"/>
          </a:xfrm>
          <a:prstGeom prst="rect">
            <a:avLst/>
          </a:prstGeom>
          <a:noFill/>
          <a:ln>
            <a:noFill/>
          </a:ln>
        </p:spPr>
      </p:pic>
    </p:spTree>
  </p:cSld>
  <p:clrMapOvr>
    <a:masterClrMapping/>
  </p:clrMapOvr>
  <p:transition advClick="0" advTm="9000">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3"/>
          <p:cNvSpPr txBox="1">
            <a:spLocks noGrp="1"/>
          </p:cNvSpPr>
          <p:nvPr>
            <p:ph type="body" idx="1"/>
          </p:nvPr>
        </p:nvSpPr>
        <p:spPr>
          <a:xfrm>
            <a:off x="981075" y="552425"/>
            <a:ext cx="7839000" cy="6930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b="1">
                <a:solidFill>
                  <a:srgbClr val="F1C232"/>
                </a:solidFill>
                <a:latin typeface="Times New Roman"/>
                <a:ea typeface="Times New Roman"/>
                <a:cs typeface="Times New Roman"/>
                <a:sym typeface="Times New Roman"/>
              </a:rPr>
              <a:t>The depth of the Medicine River</a:t>
            </a:r>
            <a:endParaRPr sz="1800" b="1">
              <a:latin typeface="Times New Roman"/>
              <a:ea typeface="Times New Roman"/>
              <a:cs typeface="Times New Roman"/>
              <a:sym typeface="Times New Roman"/>
            </a:endParaRPr>
          </a:p>
        </p:txBody>
      </p:sp>
      <p:sp>
        <p:nvSpPr>
          <p:cNvPr id="158" name="Google Shape;158;p23"/>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159" name="Google Shape;159;p23" title="River flow and level.png"/>
          <p:cNvPicPr preferRelativeResize="0"/>
          <p:nvPr/>
        </p:nvPicPr>
        <p:blipFill rotWithShape="1">
          <a:blip r:embed="rId3">
            <a:alphaModFix/>
          </a:blip>
          <a:srcRect t="48744"/>
          <a:stretch/>
        </p:blipFill>
        <p:spPr>
          <a:xfrm>
            <a:off x="881188" y="1467975"/>
            <a:ext cx="7381624" cy="2364675"/>
          </a:xfrm>
          <a:prstGeom prst="rect">
            <a:avLst/>
          </a:prstGeom>
          <a:noFill/>
          <a:ln>
            <a:noFill/>
          </a:ln>
        </p:spPr>
      </p:pic>
    </p:spTree>
  </p:cSld>
  <p:clrMapOvr>
    <a:masterClrMapping/>
  </p:clrMapOvr>
  <p:transition advClick="0" advTm="9000">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4"/>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165" name="Google Shape;165;p24"/>
          <p:cNvSpPr txBox="1"/>
          <p:nvPr/>
        </p:nvSpPr>
        <p:spPr>
          <a:xfrm>
            <a:off x="0" y="84425"/>
            <a:ext cx="8848800" cy="58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600" b="1"/>
              <a:t>Solutions and progress possibilities</a:t>
            </a:r>
            <a:endParaRPr sz="2600" b="1"/>
          </a:p>
        </p:txBody>
      </p:sp>
      <p:sp>
        <p:nvSpPr>
          <p:cNvPr id="166" name="Google Shape;166;p24"/>
          <p:cNvSpPr txBox="1"/>
          <p:nvPr/>
        </p:nvSpPr>
        <p:spPr>
          <a:xfrm>
            <a:off x="323225" y="656250"/>
            <a:ext cx="8475900" cy="43356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Barlow Light"/>
              <a:buChar char="●"/>
            </a:pPr>
            <a:r>
              <a:rPr lang="en" sz="2400" b="1">
                <a:solidFill>
                  <a:schemeClr val="dk1"/>
                </a:solidFill>
                <a:latin typeface="Barlow"/>
                <a:ea typeface="Barlow"/>
                <a:cs typeface="Barlow"/>
                <a:sym typeface="Barlow"/>
              </a:rPr>
              <a:t>Working together on data collection</a:t>
            </a:r>
            <a:r>
              <a:rPr lang="en" sz="2400">
                <a:solidFill>
                  <a:schemeClr val="dk1"/>
                </a:solidFill>
                <a:latin typeface="Barlow Light"/>
                <a:ea typeface="Barlow Light"/>
                <a:cs typeface="Barlow Light"/>
                <a:sym typeface="Barlow Light"/>
              </a:rPr>
              <a:t> to create an understanding of the Medicine River watershed and Paskapoo aquifer with all its interconnections to our communities and uses.</a:t>
            </a:r>
            <a:endParaRPr sz="2400">
              <a:solidFill>
                <a:schemeClr val="dk1"/>
              </a:solidFill>
              <a:latin typeface="Barlow Light"/>
              <a:ea typeface="Barlow Light"/>
              <a:cs typeface="Barlow Light"/>
              <a:sym typeface="Barlow Light"/>
            </a:endParaRPr>
          </a:p>
          <a:p>
            <a:pPr marL="914400" lvl="0" indent="0" algn="l" rtl="0">
              <a:spcBef>
                <a:spcPts val="0"/>
              </a:spcBef>
              <a:spcAft>
                <a:spcPts val="0"/>
              </a:spcAft>
              <a:buNone/>
            </a:pPr>
            <a:endParaRPr sz="1000">
              <a:solidFill>
                <a:schemeClr val="dk1"/>
              </a:solidFill>
              <a:latin typeface="Barlow Light"/>
              <a:ea typeface="Barlow Light"/>
              <a:cs typeface="Barlow Light"/>
              <a:sym typeface="Barlow Light"/>
            </a:endParaRPr>
          </a:p>
          <a:p>
            <a:pPr marL="457200" lvl="0" indent="-381000" algn="l" rtl="0">
              <a:spcBef>
                <a:spcPts val="0"/>
              </a:spcBef>
              <a:spcAft>
                <a:spcPts val="0"/>
              </a:spcAft>
              <a:buClr>
                <a:schemeClr val="dk1"/>
              </a:buClr>
              <a:buSzPts val="2400"/>
              <a:buFont typeface="Barlow Light"/>
              <a:buChar char="●"/>
            </a:pPr>
            <a:r>
              <a:rPr lang="en" sz="2400" b="1">
                <a:solidFill>
                  <a:schemeClr val="dk1"/>
                </a:solidFill>
                <a:latin typeface="Barlow"/>
                <a:ea typeface="Barlow"/>
                <a:cs typeface="Barlow"/>
                <a:sym typeface="Barlow"/>
              </a:rPr>
              <a:t>Tracking drought cycles to balance use</a:t>
            </a:r>
            <a:r>
              <a:rPr lang="en" sz="2400">
                <a:solidFill>
                  <a:schemeClr val="dk1"/>
                </a:solidFill>
                <a:latin typeface="Barlow Light"/>
                <a:ea typeface="Barlow Light"/>
                <a:cs typeface="Barlow Light"/>
                <a:sym typeface="Barlow Light"/>
              </a:rPr>
              <a:t> by all communities and industries. </a:t>
            </a:r>
            <a:endParaRPr sz="2400">
              <a:solidFill>
                <a:schemeClr val="dk1"/>
              </a:solidFill>
              <a:latin typeface="Barlow Light"/>
              <a:ea typeface="Barlow Light"/>
              <a:cs typeface="Barlow Light"/>
              <a:sym typeface="Barlow Light"/>
            </a:endParaRPr>
          </a:p>
          <a:p>
            <a:pPr marL="914400" lvl="0" indent="0" algn="l" rtl="0">
              <a:spcBef>
                <a:spcPts val="0"/>
              </a:spcBef>
              <a:spcAft>
                <a:spcPts val="0"/>
              </a:spcAft>
              <a:buNone/>
            </a:pPr>
            <a:endParaRPr sz="1000">
              <a:solidFill>
                <a:schemeClr val="dk1"/>
              </a:solidFill>
              <a:latin typeface="Barlow Light"/>
              <a:ea typeface="Barlow Light"/>
              <a:cs typeface="Barlow Light"/>
              <a:sym typeface="Barlow Light"/>
            </a:endParaRPr>
          </a:p>
          <a:p>
            <a:pPr marL="457200" lvl="0" indent="-381000" algn="l" rtl="0">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Promote </a:t>
            </a:r>
            <a:r>
              <a:rPr lang="en" sz="2400" b="1">
                <a:solidFill>
                  <a:schemeClr val="dk1"/>
                </a:solidFill>
                <a:latin typeface="Barlow"/>
                <a:ea typeface="Barlow"/>
                <a:cs typeface="Barlow"/>
                <a:sym typeface="Barlow"/>
              </a:rPr>
              <a:t>best practices and regulations for agriculture, energy, and urban centers</a:t>
            </a:r>
            <a:r>
              <a:rPr lang="en" sz="2400">
                <a:solidFill>
                  <a:schemeClr val="dk1"/>
                </a:solidFill>
                <a:latin typeface="Barlow Light"/>
                <a:ea typeface="Barlow Light"/>
                <a:cs typeface="Barlow Light"/>
                <a:sym typeface="Barlow Light"/>
              </a:rPr>
              <a:t> to raise health of Medicine River.</a:t>
            </a:r>
            <a:endParaRPr sz="2400">
              <a:solidFill>
                <a:schemeClr val="dk1"/>
              </a:solidFill>
              <a:latin typeface="Barlow Light"/>
              <a:ea typeface="Barlow Light"/>
              <a:cs typeface="Barlow Light"/>
              <a:sym typeface="Barlow Light"/>
            </a:endParaRPr>
          </a:p>
          <a:p>
            <a:pPr marL="0" lvl="0" indent="457200" algn="l" rtl="0">
              <a:spcBef>
                <a:spcPts val="0"/>
              </a:spcBef>
              <a:spcAft>
                <a:spcPts val="0"/>
              </a:spcAft>
              <a:buNone/>
            </a:pPr>
            <a:r>
              <a:rPr lang="en" sz="2400">
                <a:solidFill>
                  <a:schemeClr val="dk1"/>
                </a:solidFill>
                <a:latin typeface="Barlow Light"/>
                <a:ea typeface="Barlow Light"/>
                <a:cs typeface="Barlow Light"/>
                <a:sym typeface="Barlow Light"/>
              </a:rPr>
              <a:t>This includes: Industrial/producer water, agriculture</a:t>
            </a:r>
            <a:endParaRPr sz="2400">
              <a:solidFill>
                <a:schemeClr val="dk1"/>
              </a:solidFill>
              <a:latin typeface="Barlow Light"/>
              <a:ea typeface="Barlow Light"/>
              <a:cs typeface="Barlow Light"/>
              <a:sym typeface="Barlow Light"/>
            </a:endParaRPr>
          </a:p>
          <a:p>
            <a:pPr marL="0" lvl="0" indent="457200" algn="l" rtl="0">
              <a:spcBef>
                <a:spcPts val="0"/>
              </a:spcBef>
              <a:spcAft>
                <a:spcPts val="0"/>
              </a:spcAft>
              <a:buNone/>
            </a:pPr>
            <a:r>
              <a:rPr lang="en" sz="2400">
                <a:solidFill>
                  <a:schemeClr val="dk1"/>
                </a:solidFill>
                <a:latin typeface="Barlow Light"/>
                <a:ea typeface="Barlow Light"/>
                <a:cs typeface="Barlow Light"/>
                <a:sym typeface="Barlow Light"/>
              </a:rPr>
              <a:t>and urban water use and release.</a:t>
            </a: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sz="2400">
              <a:solidFill>
                <a:schemeClr val="dk2"/>
              </a:solidFill>
              <a:latin typeface="Barlow Light"/>
              <a:ea typeface="Barlow Light"/>
              <a:cs typeface="Barlow Light"/>
              <a:sym typeface="Barlow Light"/>
            </a:endParaRPr>
          </a:p>
          <a:p>
            <a:pPr marL="0" lvl="0" indent="0" algn="l" rtl="0">
              <a:spcBef>
                <a:spcPts val="0"/>
              </a:spcBef>
              <a:spcAft>
                <a:spcPts val="0"/>
              </a:spcAft>
              <a:buNone/>
            </a:pPr>
            <a:endParaRPr sz="2400">
              <a:solidFill>
                <a:schemeClr val="dk2"/>
              </a:solidFill>
              <a:latin typeface="Barlow Light"/>
              <a:ea typeface="Barlow Light"/>
              <a:cs typeface="Barlow Light"/>
              <a:sym typeface="Barlow Light"/>
            </a:endParaRPr>
          </a:p>
          <a:p>
            <a:pPr marL="0" lvl="0" indent="0" algn="l" rtl="0">
              <a:spcBef>
                <a:spcPts val="0"/>
              </a:spcBef>
              <a:spcAft>
                <a:spcPts val="0"/>
              </a:spcAft>
              <a:buNone/>
            </a:pPr>
            <a:endParaRPr sz="2400">
              <a:solidFill>
                <a:schemeClr val="dk2"/>
              </a:solidFill>
              <a:latin typeface="Barlow Light"/>
              <a:ea typeface="Barlow Light"/>
              <a:cs typeface="Barlow Light"/>
              <a:sym typeface="Barlow Light"/>
            </a:endParaRPr>
          </a:p>
        </p:txBody>
      </p:sp>
    </p:spTree>
  </p:cSld>
  <p:clrMapOvr>
    <a:masterClrMapping/>
  </p:clrMapOvr>
  <p:transition advClick="0" advTm="9000">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172" name="Google Shape;172;p25"/>
          <p:cNvSpPr txBox="1"/>
          <p:nvPr/>
        </p:nvSpPr>
        <p:spPr>
          <a:xfrm>
            <a:off x="675625" y="222650"/>
            <a:ext cx="4783800" cy="60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700" b="1">
                <a:solidFill>
                  <a:schemeClr val="dk1"/>
                </a:solidFill>
              </a:rPr>
              <a:t>Alternative Water Sources</a:t>
            </a:r>
            <a:endParaRPr sz="2700" b="1">
              <a:solidFill>
                <a:schemeClr val="dk1"/>
              </a:solidFill>
            </a:endParaRPr>
          </a:p>
        </p:txBody>
      </p:sp>
      <p:sp>
        <p:nvSpPr>
          <p:cNvPr id="173" name="Google Shape;173;p25"/>
          <p:cNvSpPr txBox="1"/>
          <p:nvPr/>
        </p:nvSpPr>
        <p:spPr>
          <a:xfrm>
            <a:off x="676400" y="1137825"/>
            <a:ext cx="7877100" cy="36009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Barlow"/>
              <a:buChar char="●"/>
            </a:pPr>
            <a:r>
              <a:rPr lang="en" sz="2400" b="1">
                <a:solidFill>
                  <a:schemeClr val="dk1"/>
                </a:solidFill>
                <a:latin typeface="Barlow"/>
                <a:ea typeface="Barlow"/>
                <a:cs typeface="Barlow"/>
                <a:sym typeface="Barlow"/>
              </a:rPr>
              <a:t>Agriculture , urban centers and energy sector can all be part of the wise use of water.</a:t>
            </a:r>
            <a:endParaRPr sz="2400" b="1">
              <a:solidFill>
                <a:schemeClr val="dk1"/>
              </a:solidFill>
              <a:latin typeface="Barlow"/>
              <a:ea typeface="Barlow"/>
              <a:cs typeface="Barlow"/>
              <a:sym typeface="Barlow"/>
            </a:endParaRPr>
          </a:p>
          <a:p>
            <a:pPr marL="457200" lvl="0" indent="0" algn="l" rtl="0">
              <a:spcBef>
                <a:spcPts val="0"/>
              </a:spcBef>
              <a:spcAft>
                <a:spcPts val="0"/>
              </a:spcAft>
              <a:buNone/>
            </a:pPr>
            <a:endParaRPr sz="800" b="1">
              <a:solidFill>
                <a:schemeClr val="dk1"/>
              </a:solidFill>
              <a:latin typeface="Barlow"/>
              <a:ea typeface="Barlow"/>
              <a:cs typeface="Barlow"/>
              <a:sym typeface="Barlow"/>
            </a:endParaRPr>
          </a:p>
          <a:p>
            <a:pPr marL="457200" lvl="0" indent="-381000" algn="l" rtl="0">
              <a:spcBef>
                <a:spcPts val="0"/>
              </a:spcBef>
              <a:spcAft>
                <a:spcPts val="0"/>
              </a:spcAft>
              <a:buClr>
                <a:schemeClr val="dk1"/>
              </a:buClr>
              <a:buSzPts val="2400"/>
              <a:buFont typeface="Barlow"/>
              <a:buChar char="●"/>
            </a:pPr>
            <a:r>
              <a:rPr lang="en" sz="2400" b="1">
                <a:solidFill>
                  <a:schemeClr val="dk1"/>
                </a:solidFill>
                <a:latin typeface="Barlow"/>
                <a:ea typeface="Barlow"/>
                <a:cs typeface="Barlow"/>
                <a:sym typeface="Barlow"/>
              </a:rPr>
              <a:t>No one is breaking “the law”.</a:t>
            </a:r>
            <a:endParaRPr sz="2400" b="1">
              <a:solidFill>
                <a:schemeClr val="dk1"/>
              </a:solidFill>
              <a:latin typeface="Barlow"/>
              <a:ea typeface="Barlow"/>
              <a:cs typeface="Barlow"/>
              <a:sym typeface="Barlow"/>
            </a:endParaRPr>
          </a:p>
          <a:p>
            <a:pPr marL="457200" lvl="0" indent="0" algn="l" rtl="0">
              <a:spcBef>
                <a:spcPts val="0"/>
              </a:spcBef>
              <a:spcAft>
                <a:spcPts val="0"/>
              </a:spcAft>
              <a:buNone/>
            </a:pPr>
            <a:r>
              <a:rPr lang="en" sz="2400" b="1">
                <a:solidFill>
                  <a:schemeClr val="dk1"/>
                </a:solidFill>
                <a:latin typeface="Barlow"/>
                <a:ea typeface="Barlow"/>
                <a:cs typeface="Barlow"/>
                <a:sym typeface="Barlow"/>
              </a:rPr>
              <a:t>Clear regulations guide each user. </a:t>
            </a:r>
            <a:endParaRPr sz="2400" b="1">
              <a:solidFill>
                <a:schemeClr val="dk1"/>
              </a:solidFill>
              <a:latin typeface="Barlow"/>
              <a:ea typeface="Barlow"/>
              <a:cs typeface="Barlow"/>
              <a:sym typeface="Barlow"/>
            </a:endParaRPr>
          </a:p>
          <a:p>
            <a:pPr marL="0" lvl="0" indent="0" algn="l" rtl="0">
              <a:spcBef>
                <a:spcPts val="0"/>
              </a:spcBef>
              <a:spcAft>
                <a:spcPts val="0"/>
              </a:spcAft>
              <a:buNone/>
            </a:pPr>
            <a:endParaRPr sz="800" b="1">
              <a:solidFill>
                <a:schemeClr val="dk1"/>
              </a:solidFill>
              <a:latin typeface="Barlow"/>
              <a:ea typeface="Barlow"/>
              <a:cs typeface="Barlow"/>
              <a:sym typeface="Barlow"/>
            </a:endParaRPr>
          </a:p>
          <a:p>
            <a:pPr marL="457200" lvl="0" indent="-381000" algn="l" rtl="0">
              <a:spcBef>
                <a:spcPts val="0"/>
              </a:spcBef>
              <a:spcAft>
                <a:spcPts val="0"/>
              </a:spcAft>
              <a:buClr>
                <a:schemeClr val="dk1"/>
              </a:buClr>
              <a:buSzPts val="2400"/>
              <a:buFont typeface="Barlow"/>
              <a:buChar char="●"/>
            </a:pPr>
            <a:r>
              <a:rPr lang="en" sz="2400" b="1">
                <a:solidFill>
                  <a:schemeClr val="dk1"/>
                </a:solidFill>
                <a:latin typeface="Barlow"/>
                <a:ea typeface="Barlow"/>
                <a:cs typeface="Barlow"/>
                <a:sym typeface="Barlow"/>
              </a:rPr>
              <a:t>Yet, each user is still putting others and the natural environment at risk.</a:t>
            </a:r>
            <a:endParaRPr sz="2400" b="1">
              <a:solidFill>
                <a:schemeClr val="dk1"/>
              </a:solidFill>
              <a:latin typeface="Barlow"/>
              <a:ea typeface="Barlow"/>
              <a:cs typeface="Barlow"/>
              <a:sym typeface="Barlow"/>
            </a:endParaRPr>
          </a:p>
          <a:p>
            <a:pPr marL="457200" lvl="0" indent="0" algn="l" rtl="0">
              <a:spcBef>
                <a:spcPts val="0"/>
              </a:spcBef>
              <a:spcAft>
                <a:spcPts val="0"/>
              </a:spcAft>
              <a:buNone/>
            </a:pPr>
            <a:endParaRPr sz="800" b="1">
              <a:solidFill>
                <a:schemeClr val="dk1"/>
              </a:solidFill>
              <a:latin typeface="Barlow"/>
              <a:ea typeface="Barlow"/>
              <a:cs typeface="Barlow"/>
              <a:sym typeface="Barlow"/>
            </a:endParaRPr>
          </a:p>
          <a:p>
            <a:pPr marL="457200" lvl="0" indent="-381000" algn="l" rtl="0">
              <a:spcBef>
                <a:spcPts val="0"/>
              </a:spcBef>
              <a:spcAft>
                <a:spcPts val="0"/>
              </a:spcAft>
              <a:buClr>
                <a:schemeClr val="dk1"/>
              </a:buClr>
              <a:buSzPts val="2400"/>
              <a:buFont typeface="Barlow"/>
              <a:buChar char="●"/>
            </a:pPr>
            <a:r>
              <a:rPr lang="en" sz="2400" b="1">
                <a:solidFill>
                  <a:schemeClr val="dk1"/>
                </a:solidFill>
                <a:latin typeface="Barlow"/>
                <a:ea typeface="Barlow"/>
                <a:cs typeface="Barlow"/>
                <a:sym typeface="Barlow"/>
              </a:rPr>
              <a:t>As industries and users change technologies, regulations can evolve to protect freshwater.</a:t>
            </a:r>
            <a:endParaRPr sz="2400" b="1">
              <a:solidFill>
                <a:schemeClr val="dk1"/>
              </a:solidFill>
              <a:latin typeface="Barlow"/>
              <a:ea typeface="Barlow"/>
              <a:cs typeface="Barlow"/>
              <a:sym typeface="Barlow"/>
            </a:endParaRPr>
          </a:p>
          <a:p>
            <a:pPr marL="0" lvl="0" indent="0" algn="l" rtl="0">
              <a:spcBef>
                <a:spcPts val="0"/>
              </a:spcBef>
              <a:spcAft>
                <a:spcPts val="0"/>
              </a:spcAft>
              <a:buNone/>
            </a:pPr>
            <a:endParaRPr sz="2400">
              <a:solidFill>
                <a:schemeClr val="dk1"/>
              </a:solidFill>
              <a:latin typeface="Barlow Light"/>
              <a:ea typeface="Barlow Light"/>
              <a:cs typeface="Barlow Light"/>
              <a:sym typeface="Barlow Light"/>
            </a:endParaRPr>
          </a:p>
        </p:txBody>
      </p:sp>
    </p:spTree>
  </p:cSld>
  <p:clrMapOvr>
    <a:masterClrMapping/>
  </p:clrMapOvr>
  <p:transition advClick="0" advTm="9000">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179" name="Google Shape;179;p26"/>
          <p:cNvSpPr txBox="1"/>
          <p:nvPr/>
        </p:nvSpPr>
        <p:spPr>
          <a:xfrm>
            <a:off x="268725" y="214975"/>
            <a:ext cx="8684400" cy="67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200"/>
              <a:t>Long term freshwater licenses - Medicine River</a:t>
            </a:r>
            <a:endParaRPr sz="3200"/>
          </a:p>
        </p:txBody>
      </p:sp>
      <p:pic>
        <p:nvPicPr>
          <p:cNvPr id="180" name="Google Shape;180;p26" title="IMG_3088.JPG"/>
          <p:cNvPicPr preferRelativeResize="0"/>
          <p:nvPr/>
        </p:nvPicPr>
        <p:blipFill>
          <a:blip r:embed="rId3">
            <a:alphaModFix/>
          </a:blip>
          <a:stretch>
            <a:fillRect/>
          </a:stretch>
        </p:blipFill>
        <p:spPr>
          <a:xfrm>
            <a:off x="1826100" y="892075"/>
            <a:ext cx="5638991" cy="3946625"/>
          </a:xfrm>
          <a:prstGeom prst="rect">
            <a:avLst/>
          </a:prstGeom>
          <a:noFill/>
          <a:ln>
            <a:noFill/>
          </a:ln>
        </p:spPr>
      </p:pic>
    </p:spTree>
  </p:cSld>
  <p:clrMapOvr>
    <a:masterClrMapping/>
  </p:clrMapOvr>
  <p:transition advClick="0" advTm="9000">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7"/>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17</a:t>
            </a:fld>
            <a:endParaRPr/>
          </a:p>
        </p:txBody>
      </p:sp>
      <p:sp>
        <p:nvSpPr>
          <p:cNvPr id="186" name="Google Shape;186;p27"/>
          <p:cNvSpPr txBox="1"/>
          <p:nvPr/>
        </p:nvSpPr>
        <p:spPr>
          <a:xfrm>
            <a:off x="190800" y="230325"/>
            <a:ext cx="8953200" cy="67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200"/>
              <a:t>Temporary license freshwater use - Medicine R.</a:t>
            </a:r>
            <a:endParaRPr sz="3200"/>
          </a:p>
        </p:txBody>
      </p:sp>
      <p:pic>
        <p:nvPicPr>
          <p:cNvPr id="187" name="Google Shape;187;p27" title="IMG_3089.JPG"/>
          <p:cNvPicPr preferRelativeResize="0"/>
          <p:nvPr/>
        </p:nvPicPr>
        <p:blipFill>
          <a:blip r:embed="rId3">
            <a:alphaModFix/>
          </a:blip>
          <a:stretch>
            <a:fillRect/>
          </a:stretch>
        </p:blipFill>
        <p:spPr>
          <a:xfrm>
            <a:off x="1887525" y="907425"/>
            <a:ext cx="5947500" cy="3931276"/>
          </a:xfrm>
          <a:prstGeom prst="rect">
            <a:avLst/>
          </a:prstGeom>
          <a:noFill/>
          <a:ln>
            <a:noFill/>
          </a:ln>
        </p:spPr>
      </p:pic>
    </p:spTree>
  </p:cSld>
  <p:clrMapOvr>
    <a:masterClrMapping/>
  </p:clrMapOvr>
  <p:transition advClick="0" advTm="9000">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18</a:t>
            </a:fld>
            <a:endParaRPr/>
          </a:p>
        </p:txBody>
      </p:sp>
      <p:sp>
        <p:nvSpPr>
          <p:cNvPr id="193" name="Google Shape;193;p28"/>
          <p:cNvSpPr txBox="1"/>
          <p:nvPr/>
        </p:nvSpPr>
        <p:spPr>
          <a:xfrm>
            <a:off x="330125" y="468325"/>
            <a:ext cx="8772600" cy="56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500">
                <a:solidFill>
                  <a:srgbClr val="FF0000"/>
                </a:solidFill>
              </a:rPr>
              <a:t>Illustrative example: Aqua Pure Technologies</a:t>
            </a:r>
            <a:endParaRPr sz="2500">
              <a:solidFill>
                <a:srgbClr val="FF0000"/>
              </a:solidFill>
            </a:endParaRPr>
          </a:p>
        </p:txBody>
      </p:sp>
      <p:sp>
        <p:nvSpPr>
          <p:cNvPr id="194" name="Google Shape;194;p28"/>
          <p:cNvSpPr txBox="1"/>
          <p:nvPr/>
        </p:nvSpPr>
        <p:spPr>
          <a:xfrm>
            <a:off x="499800" y="1145500"/>
            <a:ext cx="5243700" cy="38541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solidFill>
                  <a:schemeClr val="dk2"/>
                </a:solidFill>
                <a:latin typeface="Barlow Light"/>
                <a:ea typeface="Barlow Light"/>
                <a:cs typeface="Barlow Light"/>
                <a:sym typeface="Barlow Light"/>
              </a:rPr>
              <a:t> </a:t>
            </a:r>
            <a:r>
              <a:rPr lang="en" sz="2400" b="1">
                <a:solidFill>
                  <a:schemeClr val="dk1"/>
                </a:solidFill>
                <a:latin typeface="Barlow"/>
                <a:ea typeface="Barlow"/>
                <a:cs typeface="Barlow"/>
                <a:sym typeface="Barlow"/>
              </a:rPr>
              <a:t>MRWS does not endorse any one company</a:t>
            </a:r>
            <a:endParaRPr sz="2400" b="1">
              <a:solidFill>
                <a:schemeClr val="dk1"/>
              </a:solidFill>
              <a:latin typeface="Barlow"/>
              <a:ea typeface="Barlow"/>
              <a:cs typeface="Barlow"/>
              <a:sym typeface="Barlow"/>
            </a:endParaRPr>
          </a:p>
          <a:p>
            <a:pPr marL="0" lvl="0" indent="0" algn="l" rtl="0">
              <a:spcBef>
                <a:spcPts val="0"/>
              </a:spcBef>
              <a:spcAft>
                <a:spcPts val="0"/>
              </a:spcAft>
              <a:buNone/>
            </a:pPr>
            <a:endParaRPr sz="1200" b="1">
              <a:solidFill>
                <a:schemeClr val="dk1"/>
              </a:solidFill>
              <a:latin typeface="Barlow"/>
              <a:ea typeface="Barlow"/>
              <a:cs typeface="Barlow"/>
              <a:sym typeface="Barlow"/>
            </a:endParaRPr>
          </a:p>
          <a:p>
            <a:pPr marL="457200" lvl="0" indent="-381000" algn="l" rtl="0">
              <a:spcBef>
                <a:spcPts val="0"/>
              </a:spcBef>
              <a:spcAft>
                <a:spcPts val="0"/>
              </a:spcAft>
              <a:buClr>
                <a:schemeClr val="dk1"/>
              </a:buClr>
              <a:buSzPts val="2400"/>
              <a:buFont typeface="Barlow"/>
              <a:buChar char="●"/>
            </a:pPr>
            <a:r>
              <a:rPr lang="en" sz="2400" b="1">
                <a:solidFill>
                  <a:schemeClr val="dk1"/>
                </a:solidFill>
                <a:latin typeface="Barlow"/>
                <a:ea typeface="Barlow"/>
                <a:cs typeface="Barlow"/>
                <a:sym typeface="Barlow"/>
              </a:rPr>
              <a:t>Aqua Pure Techn. can filter industrial waters and has been funded by the Gov’t of Alberta.  They are a potential solution to freshwater use as stated by Alberta Environment in recent years.</a:t>
            </a:r>
            <a:endParaRPr sz="2400" b="1">
              <a:solidFill>
                <a:schemeClr val="dk1"/>
              </a:solidFill>
              <a:latin typeface="Barlow"/>
              <a:ea typeface="Barlow"/>
              <a:cs typeface="Barlow"/>
              <a:sym typeface="Barlow"/>
            </a:endParaRPr>
          </a:p>
          <a:p>
            <a:pPr marL="0" lvl="0" indent="0" algn="l" rtl="0">
              <a:spcBef>
                <a:spcPts val="0"/>
              </a:spcBef>
              <a:spcAft>
                <a:spcPts val="0"/>
              </a:spcAft>
              <a:buNone/>
            </a:pPr>
            <a:endParaRPr sz="2400" b="1">
              <a:solidFill>
                <a:schemeClr val="dk1"/>
              </a:solidFill>
              <a:latin typeface="Barlow"/>
              <a:ea typeface="Barlow"/>
              <a:cs typeface="Barlow"/>
              <a:sym typeface="Barlow"/>
            </a:endParaRPr>
          </a:p>
          <a:p>
            <a:pPr marL="0" lvl="0" indent="0" algn="l" rtl="0">
              <a:spcBef>
                <a:spcPts val="0"/>
              </a:spcBef>
              <a:spcAft>
                <a:spcPts val="0"/>
              </a:spcAft>
              <a:buNone/>
            </a:pPr>
            <a:endParaRPr sz="2400">
              <a:solidFill>
                <a:schemeClr val="dk2"/>
              </a:solidFill>
              <a:latin typeface="Barlow Light"/>
              <a:ea typeface="Barlow Light"/>
              <a:cs typeface="Barlow Light"/>
              <a:sym typeface="Barlow Light"/>
            </a:endParaRPr>
          </a:p>
        </p:txBody>
      </p:sp>
    </p:spTree>
  </p:cSld>
  <p:clrMapOvr>
    <a:masterClrMapping/>
  </p:clrMapOvr>
  <p:transition advClick="0" advTm="9000">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19</a:t>
            </a:fld>
            <a:endParaRPr/>
          </a:p>
        </p:txBody>
      </p:sp>
      <p:sp>
        <p:nvSpPr>
          <p:cNvPr id="200" name="Google Shape;200;p29"/>
          <p:cNvSpPr txBox="1"/>
          <p:nvPr/>
        </p:nvSpPr>
        <p:spPr>
          <a:xfrm>
            <a:off x="0" y="0"/>
            <a:ext cx="89532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000" strike="sngStrike">
              <a:solidFill>
                <a:srgbClr val="FF0000"/>
              </a:solidFill>
            </a:endParaRPr>
          </a:p>
        </p:txBody>
      </p:sp>
      <p:pic>
        <p:nvPicPr>
          <p:cNvPr id="201" name="Google Shape;201;p29" title="IMG_3083.PNG"/>
          <p:cNvPicPr preferRelativeResize="0"/>
          <p:nvPr/>
        </p:nvPicPr>
        <p:blipFill rotWithShape="1">
          <a:blip r:embed="rId3">
            <a:alphaModFix/>
          </a:blip>
          <a:srcRect l="5158" t="14127" r="1402" b="13687"/>
          <a:stretch/>
        </p:blipFill>
        <p:spPr>
          <a:xfrm>
            <a:off x="1585266" y="1606150"/>
            <a:ext cx="5973469" cy="3461100"/>
          </a:xfrm>
          <a:prstGeom prst="rect">
            <a:avLst/>
          </a:prstGeom>
          <a:noFill/>
          <a:ln w="28575" cap="flat" cmpd="sng">
            <a:solidFill>
              <a:srgbClr val="3D85C6"/>
            </a:solidFill>
            <a:prstDash val="solid"/>
            <a:round/>
            <a:headEnd type="none" w="sm" len="sm"/>
            <a:tailEnd type="none" w="sm" len="sm"/>
          </a:ln>
        </p:spPr>
      </p:pic>
      <p:grpSp>
        <p:nvGrpSpPr>
          <p:cNvPr id="202" name="Google Shape;202;p29"/>
          <p:cNvGrpSpPr/>
          <p:nvPr/>
        </p:nvGrpSpPr>
        <p:grpSpPr>
          <a:xfrm>
            <a:off x="1758150" y="155075"/>
            <a:ext cx="5627700" cy="1351500"/>
            <a:chOff x="1758150" y="155075"/>
            <a:chExt cx="5627700" cy="1351500"/>
          </a:xfrm>
        </p:grpSpPr>
        <p:sp>
          <p:nvSpPr>
            <p:cNvPr id="203" name="Google Shape;203;p29"/>
            <p:cNvSpPr txBox="1"/>
            <p:nvPr/>
          </p:nvSpPr>
          <p:spPr>
            <a:xfrm>
              <a:off x="1758150" y="155075"/>
              <a:ext cx="5627700" cy="1351500"/>
            </a:xfrm>
            <a:prstGeom prst="rect">
              <a:avLst/>
            </a:prstGeom>
            <a:solidFill>
              <a:srgbClr val="3C78D8"/>
            </a:solidFill>
            <a:ln>
              <a:noFill/>
            </a:ln>
          </p:spPr>
          <p:txBody>
            <a:bodyPr spcFirstLastPara="1" wrap="square" lIns="100575" tIns="100575" rIns="100575" bIns="100575" anchor="t" anchorCtr="0">
              <a:noAutofit/>
            </a:bodyPr>
            <a:lstStyle/>
            <a:p>
              <a:pPr marL="0" lvl="0" indent="0" algn="l" rtl="0">
                <a:spcBef>
                  <a:spcPts val="0"/>
                </a:spcBef>
                <a:spcAft>
                  <a:spcPts val="0"/>
                </a:spcAft>
                <a:buNone/>
              </a:pPr>
              <a:endParaRPr sz="2640">
                <a:solidFill>
                  <a:schemeClr val="dk2"/>
                </a:solidFill>
                <a:latin typeface="Barlow Light"/>
                <a:ea typeface="Barlow Light"/>
                <a:cs typeface="Barlow Light"/>
                <a:sym typeface="Barlow Light"/>
              </a:endParaRPr>
            </a:p>
          </p:txBody>
        </p:sp>
        <p:pic>
          <p:nvPicPr>
            <p:cNvPr id="204" name="Google Shape;204;p29"/>
            <p:cNvPicPr preferRelativeResize="0"/>
            <p:nvPr/>
          </p:nvPicPr>
          <p:blipFill>
            <a:blip r:embed="rId4">
              <a:alphaModFix/>
            </a:blip>
            <a:stretch>
              <a:fillRect/>
            </a:stretch>
          </p:blipFill>
          <p:spPr>
            <a:xfrm>
              <a:off x="1952625" y="306870"/>
              <a:ext cx="5238750" cy="1047750"/>
            </a:xfrm>
            <a:prstGeom prst="rect">
              <a:avLst/>
            </a:prstGeom>
            <a:noFill/>
            <a:ln w="19050" cap="flat" cmpd="sng">
              <a:solidFill>
                <a:schemeClr val="dk1"/>
              </a:solidFill>
              <a:prstDash val="solid"/>
              <a:round/>
              <a:headEnd type="none" w="sm" len="sm"/>
              <a:tailEnd type="none" w="sm" len="sm"/>
            </a:ln>
          </p:spPr>
        </p:pic>
      </p:grpSp>
    </p:spTree>
  </p:cSld>
  <p:clrMapOvr>
    <a:masterClrMapping/>
  </p:clrMapOvr>
  <p:transition advClick="0" advTm="9000">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20</a:t>
            </a:fld>
            <a:endParaRPr/>
          </a:p>
        </p:txBody>
      </p:sp>
      <p:pic>
        <p:nvPicPr>
          <p:cNvPr id="210" name="Google Shape;210;p30" title="IMG_3084.JPG"/>
          <p:cNvPicPr preferRelativeResize="0"/>
          <p:nvPr/>
        </p:nvPicPr>
        <p:blipFill>
          <a:blip r:embed="rId3">
            <a:alphaModFix/>
          </a:blip>
          <a:stretch>
            <a:fillRect/>
          </a:stretch>
        </p:blipFill>
        <p:spPr>
          <a:xfrm>
            <a:off x="100625" y="2503074"/>
            <a:ext cx="4368499" cy="2457300"/>
          </a:xfrm>
          <a:prstGeom prst="rect">
            <a:avLst/>
          </a:prstGeom>
          <a:noFill/>
          <a:ln w="19050" cap="flat" cmpd="sng">
            <a:solidFill>
              <a:srgbClr val="FFFF00"/>
            </a:solidFill>
            <a:prstDash val="solid"/>
            <a:round/>
            <a:headEnd type="none" w="sm" len="sm"/>
            <a:tailEnd type="none" w="sm" len="sm"/>
          </a:ln>
        </p:spPr>
      </p:pic>
      <p:pic>
        <p:nvPicPr>
          <p:cNvPr id="211" name="Google Shape;211;p30" title="IMG_3085.JPG"/>
          <p:cNvPicPr preferRelativeResize="0"/>
          <p:nvPr/>
        </p:nvPicPr>
        <p:blipFill>
          <a:blip r:embed="rId4">
            <a:alphaModFix/>
          </a:blip>
          <a:stretch>
            <a:fillRect/>
          </a:stretch>
        </p:blipFill>
        <p:spPr>
          <a:xfrm>
            <a:off x="3053122" y="325773"/>
            <a:ext cx="5938350" cy="2570200"/>
          </a:xfrm>
          <a:prstGeom prst="rect">
            <a:avLst/>
          </a:prstGeom>
          <a:noFill/>
          <a:ln w="38100" cap="flat" cmpd="sng">
            <a:solidFill>
              <a:schemeClr val="dk1"/>
            </a:solidFill>
            <a:prstDash val="solid"/>
            <a:round/>
            <a:headEnd type="none" w="sm" len="sm"/>
            <a:tailEnd type="none" w="sm" len="sm"/>
          </a:ln>
        </p:spPr>
      </p:pic>
      <p:sp>
        <p:nvSpPr>
          <p:cNvPr id="212" name="Google Shape;212;p30"/>
          <p:cNvSpPr txBox="1"/>
          <p:nvPr/>
        </p:nvSpPr>
        <p:spPr>
          <a:xfrm>
            <a:off x="0" y="0"/>
            <a:ext cx="8858400" cy="60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700"/>
          </a:p>
        </p:txBody>
      </p:sp>
      <p:sp>
        <p:nvSpPr>
          <p:cNvPr id="213" name="Google Shape;213;p30"/>
          <p:cNvSpPr txBox="1"/>
          <p:nvPr/>
        </p:nvSpPr>
        <p:spPr>
          <a:xfrm>
            <a:off x="4929775" y="3418075"/>
            <a:ext cx="3892500" cy="154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Ground Effects Environmental Services  - company examples </a:t>
            </a:r>
            <a:endParaRPr sz="2400">
              <a:solidFill>
                <a:schemeClr val="dk1"/>
              </a:solidFill>
              <a:latin typeface="Barlow Light"/>
              <a:ea typeface="Barlow Light"/>
              <a:cs typeface="Barlow Light"/>
              <a:sym typeface="Barlow Light"/>
            </a:endParaRPr>
          </a:p>
        </p:txBody>
      </p:sp>
    </p:spTree>
  </p:cSld>
  <p:clrMapOvr>
    <a:masterClrMapping/>
  </p:clrMapOvr>
  <p:transition advClick="0" advTm="9000">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1"/>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21</a:t>
            </a:fld>
            <a:endParaRPr/>
          </a:p>
        </p:txBody>
      </p:sp>
      <p:sp>
        <p:nvSpPr>
          <p:cNvPr id="219" name="Google Shape;219;p31"/>
          <p:cNvSpPr txBox="1"/>
          <p:nvPr/>
        </p:nvSpPr>
        <p:spPr>
          <a:xfrm>
            <a:off x="304800" y="304800"/>
            <a:ext cx="3189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1"/>
                </a:solidFill>
                <a:latin typeface="Barlow"/>
                <a:ea typeface="Barlow"/>
                <a:cs typeface="Barlow"/>
                <a:sym typeface="Barlow"/>
              </a:rPr>
              <a:t>More questions ?</a:t>
            </a:r>
            <a:endParaRPr sz="2800"/>
          </a:p>
        </p:txBody>
      </p:sp>
      <p:sp>
        <p:nvSpPr>
          <p:cNvPr id="220" name="Google Shape;220;p31"/>
          <p:cNvSpPr txBox="1"/>
          <p:nvPr/>
        </p:nvSpPr>
        <p:spPr>
          <a:xfrm>
            <a:off x="1137050" y="769300"/>
            <a:ext cx="6948300" cy="382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chemeClr val="dk1"/>
                </a:solidFill>
                <a:latin typeface="Barlow"/>
                <a:ea typeface="Barlow"/>
                <a:cs typeface="Barlow"/>
                <a:sym typeface="Barlow"/>
              </a:rPr>
              <a:t>        … and thanks …</a:t>
            </a:r>
            <a:endParaRPr sz="2400" b="1">
              <a:solidFill>
                <a:schemeClr val="dk1"/>
              </a:solidFill>
              <a:latin typeface="Barlow"/>
              <a:ea typeface="Barlow"/>
              <a:cs typeface="Barlow"/>
              <a:sym typeface="Barlow"/>
            </a:endParaRPr>
          </a:p>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The Medicine River Watershed Society appreciates Alberta Government’s interest in the Paskapoo Aquifer and the Medicine River and all actions we can coordinate to protect our freshwater.</a:t>
            </a: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endParaRPr sz="2400">
              <a:solidFill>
                <a:schemeClr val="dk1"/>
              </a:solidFill>
              <a:latin typeface="Barlow Light"/>
              <a:ea typeface="Barlow Light"/>
              <a:cs typeface="Barlow Light"/>
              <a:sym typeface="Barlow Light"/>
            </a:endParaRPr>
          </a:p>
          <a:p>
            <a:pPr marL="0" lvl="0" indent="0" algn="l" rtl="0">
              <a:spcBef>
                <a:spcPts val="0"/>
              </a:spcBef>
              <a:spcAft>
                <a:spcPts val="0"/>
              </a:spcAft>
              <a:buNone/>
            </a:pPr>
            <a:r>
              <a:rPr lang="en" sz="2400">
                <a:solidFill>
                  <a:schemeClr val="dk1"/>
                </a:solidFill>
                <a:latin typeface="Barlow Light"/>
                <a:ea typeface="Barlow Light"/>
                <a:cs typeface="Barlow Light"/>
                <a:sym typeface="Barlow Light"/>
              </a:rPr>
              <a:t>Through this freshwater, all 77,000 residents are connected to a vast area of our province and interwoven with the industries that can allow us to thrive for generations more.</a:t>
            </a:r>
            <a:endParaRPr sz="2400">
              <a:solidFill>
                <a:schemeClr val="dk1"/>
              </a:solidFill>
              <a:latin typeface="Barlow Light"/>
              <a:ea typeface="Barlow Light"/>
              <a:cs typeface="Barlow Light"/>
              <a:sym typeface="Barlow Light"/>
            </a:endParaRPr>
          </a:p>
        </p:txBody>
      </p:sp>
      <p:pic>
        <p:nvPicPr>
          <p:cNvPr id="221" name="Google Shape;221;p31"/>
          <p:cNvPicPr preferRelativeResize="0"/>
          <p:nvPr/>
        </p:nvPicPr>
        <p:blipFill>
          <a:blip r:embed="rId3">
            <a:alphaModFix/>
          </a:blip>
          <a:stretch>
            <a:fillRect/>
          </a:stretch>
        </p:blipFill>
        <p:spPr>
          <a:xfrm>
            <a:off x="7739775" y="123247"/>
            <a:ext cx="1213300" cy="1153050"/>
          </a:xfrm>
          <a:prstGeom prst="rect">
            <a:avLst/>
          </a:prstGeom>
          <a:noFill/>
          <a:ln>
            <a:noFill/>
          </a:ln>
        </p:spPr>
      </p:pic>
    </p:spTree>
  </p:cSld>
  <p:clrMapOvr>
    <a:masterClrMapping/>
  </p:clrMapOvr>
  <p:transition advClick="0" advTm="9000">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2"/>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22</a:t>
            </a:fld>
            <a:endParaRPr/>
          </a:p>
        </p:txBody>
      </p:sp>
      <p:sp>
        <p:nvSpPr>
          <p:cNvPr id="227" name="Google Shape;227;p32"/>
          <p:cNvSpPr txBox="1"/>
          <p:nvPr/>
        </p:nvSpPr>
        <p:spPr>
          <a:xfrm>
            <a:off x="0" y="0"/>
            <a:ext cx="88203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3000"/>
          </a:p>
        </p:txBody>
      </p:sp>
      <p:pic>
        <p:nvPicPr>
          <p:cNvPr id="228" name="Google Shape;228;p32" title="IMG_3094.PNG"/>
          <p:cNvPicPr preferRelativeResize="0"/>
          <p:nvPr/>
        </p:nvPicPr>
        <p:blipFill>
          <a:blip r:embed="rId3">
            <a:alphaModFix/>
          </a:blip>
          <a:stretch>
            <a:fillRect/>
          </a:stretch>
        </p:blipFill>
        <p:spPr>
          <a:xfrm>
            <a:off x="1396175" y="207725"/>
            <a:ext cx="6543200" cy="4713150"/>
          </a:xfrm>
          <a:prstGeom prst="rect">
            <a:avLst/>
          </a:prstGeom>
          <a:noFill/>
          <a:ln w="38100" cap="flat" cmpd="sng">
            <a:solidFill>
              <a:srgbClr val="38761D"/>
            </a:solidFill>
            <a:prstDash val="solid"/>
            <a:round/>
            <a:headEnd type="none" w="sm" len="sm"/>
            <a:tailEnd type="none" w="sm" len="sm"/>
          </a:ln>
        </p:spPr>
      </p:pic>
      <p:sp>
        <p:nvSpPr>
          <p:cNvPr id="229" name="Google Shape;229;p32"/>
          <p:cNvSpPr txBox="1"/>
          <p:nvPr/>
        </p:nvSpPr>
        <p:spPr>
          <a:xfrm>
            <a:off x="1643775" y="1951650"/>
            <a:ext cx="4691100" cy="122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2300" b="1">
                <a:solidFill>
                  <a:schemeClr val="accent6"/>
                </a:solidFill>
              </a:rPr>
              <a:t>  As long as the sun shines, the grass grows and the river flows</a:t>
            </a:r>
            <a:endParaRPr sz="2400" b="1">
              <a:solidFill>
                <a:schemeClr val="accent6"/>
              </a:solidFill>
              <a:latin typeface="Barlow"/>
              <a:ea typeface="Barlow"/>
              <a:cs typeface="Barlow"/>
              <a:sym typeface="Barlow"/>
            </a:endParaRPr>
          </a:p>
          <a:p>
            <a:pPr marL="0" lvl="0" indent="0" algn="l" rtl="0">
              <a:spcBef>
                <a:spcPts val="600"/>
              </a:spcBef>
              <a:spcAft>
                <a:spcPts val="0"/>
              </a:spcAft>
              <a:buNone/>
            </a:pPr>
            <a:endParaRPr sz="2400" b="1">
              <a:solidFill>
                <a:schemeClr val="accent6"/>
              </a:solidFill>
              <a:latin typeface="Barlow"/>
              <a:ea typeface="Barlow"/>
              <a:cs typeface="Barlow"/>
              <a:sym typeface="Barlow"/>
            </a:endParaRPr>
          </a:p>
        </p:txBody>
      </p:sp>
    </p:spTree>
  </p:cSld>
  <p:clrMapOvr>
    <a:masterClrMapping/>
  </p:clrMapOvr>
  <p:transition advClick="0" advTm="9000">
    <p:fade thruBlk="1"/>
  </p:transition>
</p:sld>
</file>

<file path=ppt/theme/theme1.xml><?xml version="1.0" encoding="utf-8"?>
<a:theme xmlns:a="http://schemas.openxmlformats.org/drawingml/2006/main" name="Fitzwalter template">
  <a:themeElements>
    <a:clrScheme name="Custom 347">
      <a:dk1>
        <a:srgbClr val="1A2A30"/>
      </a:dk1>
      <a:lt1>
        <a:srgbClr val="FFFFFF"/>
      </a:lt1>
      <a:dk2>
        <a:srgbClr val="66787E"/>
      </a:dk2>
      <a:lt2>
        <a:srgbClr val="E9F0EF"/>
      </a:lt2>
      <a:accent1>
        <a:srgbClr val="D6F075"/>
      </a:accent1>
      <a:accent2>
        <a:srgbClr val="50DD8B"/>
      </a:accent2>
      <a:accent3>
        <a:srgbClr val="0D89B1"/>
      </a:accent3>
      <a:accent4>
        <a:srgbClr val="EB5E76"/>
      </a:accent4>
      <a:accent5>
        <a:srgbClr val="F08148"/>
      </a:accent5>
      <a:accent6>
        <a:srgbClr val="FFCC00"/>
      </a:accent6>
      <a:hlink>
        <a:srgbClr val="00709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2912</Words>
  <Application>Microsoft Office PowerPoint</Application>
  <PresentationFormat>On-screen Show (16:9)</PresentationFormat>
  <Paragraphs>203</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Barlow Medium</vt:lpstr>
      <vt:lpstr>Times New Roman</vt:lpstr>
      <vt:lpstr>Calibri</vt:lpstr>
      <vt:lpstr>Bebas Neue</vt:lpstr>
      <vt:lpstr>Barlow</vt:lpstr>
      <vt:lpstr>Barlow Light</vt:lpstr>
      <vt:lpstr>Arial</vt:lpstr>
      <vt:lpstr>Fitzwalter template</vt:lpstr>
      <vt:lpstr>PowerPoint Presentation</vt:lpstr>
      <vt:lpstr>Discussion “AGENDA”</vt:lpstr>
      <vt:lpstr>PowerPoint Presentation</vt:lpstr>
      <vt:lpstr>PowerPoint Presentation</vt:lpstr>
      <vt:lpstr>The real state of the river</vt:lpstr>
      <vt:lpstr>Aquifer COnnection - to the river and People</vt:lpstr>
      <vt:lpstr>PAskapoo Aquifer</vt:lpstr>
      <vt:lpstr> the river and Aquifer Data - an unclear image</vt:lpstr>
      <vt:lpstr>Is our data clear?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Deborah Leitch</dc:creator>
  <cp:lastModifiedBy>Debbie Leitch</cp:lastModifiedBy>
  <cp:revision>6</cp:revision>
  <dcterms:modified xsi:type="dcterms:W3CDTF">2026-05-15T22:23:46Z</dcterms:modified>
</cp:coreProperties>
</file>